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720" r:id="rId2"/>
    <p:sldId id="794" r:id="rId3"/>
    <p:sldId id="823" r:id="rId4"/>
    <p:sldId id="824" r:id="rId5"/>
    <p:sldId id="825" r:id="rId6"/>
    <p:sldId id="826" r:id="rId7"/>
    <p:sldId id="827" r:id="rId8"/>
    <p:sldId id="828" r:id="rId9"/>
    <p:sldId id="829" r:id="rId10"/>
    <p:sldId id="830" r:id="rId11"/>
    <p:sldId id="831" r:id="rId12"/>
    <p:sldId id="832" r:id="rId13"/>
    <p:sldId id="822" r:id="rId14"/>
    <p:sldId id="834" r:id="rId15"/>
    <p:sldId id="835" r:id="rId16"/>
    <p:sldId id="833" r:id="rId17"/>
    <p:sldId id="796" r:id="rId18"/>
    <p:sldId id="803" r:id="rId19"/>
    <p:sldId id="805" r:id="rId20"/>
    <p:sldId id="810" r:id="rId21"/>
    <p:sldId id="811" r:id="rId22"/>
    <p:sldId id="812" r:id="rId23"/>
    <p:sldId id="813" r:id="rId24"/>
    <p:sldId id="814" r:id="rId25"/>
    <p:sldId id="815" r:id="rId26"/>
    <p:sldId id="816" r:id="rId27"/>
    <p:sldId id="817" r:id="rId28"/>
    <p:sldId id="836" r:id="rId29"/>
    <p:sldId id="837" r:id="rId30"/>
    <p:sldId id="838" r:id="rId31"/>
    <p:sldId id="839" r:id="rId32"/>
    <p:sldId id="840" r:id="rId33"/>
    <p:sldId id="841" r:id="rId34"/>
    <p:sldId id="842" r:id="rId35"/>
    <p:sldId id="843" r:id="rId36"/>
    <p:sldId id="820" r:id="rId37"/>
    <p:sldId id="818" r:id="rId38"/>
    <p:sldId id="819" r:id="rId39"/>
    <p:sldId id="821" r:id="rId40"/>
  </p:sldIdLst>
  <p:sldSz cx="6858000" cy="9906000" type="A4"/>
  <p:notesSz cx="6797675" cy="992822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FF0000"/>
    <a:srgbClr val="342BF1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1584" autoAdjust="0"/>
  </p:normalViewPr>
  <p:slideViewPr>
    <p:cSldViewPr>
      <p:cViewPr>
        <p:scale>
          <a:sx n="200" d="100"/>
          <a:sy n="200" d="100"/>
        </p:scale>
        <p:origin x="1182" y="4530"/>
      </p:cViewPr>
      <p:guideLst>
        <p:guide orient="horz" pos="31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2850" y="84"/>
      </p:cViewPr>
      <p:guideLst>
        <p:guide orient="horz" pos="3127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8F97BA6-83FD-4784-97D2-C43756A79629}" type="datetimeFigureOut">
              <a:rPr lang="ko-KR" altLang="en-US"/>
              <a:pPr>
                <a:defRPr/>
              </a:pPr>
              <a:t>2018-09-13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F9446C4-13B3-487A-B2AF-4B78625BA3E6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/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082" tIns="45541" rIns="91082" bIns="45541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 sz="110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/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082" tIns="45541" rIns="91082" bIns="45541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10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4B51332E-5A9B-48DE-8DCF-2CA663997054}" type="datetimeFigureOut">
              <a:rPr lang="ko-KR" altLang="en-US"/>
              <a:pPr>
                <a:defRPr/>
              </a:pPr>
              <a:t>2018-09-13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/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11375" y="746125"/>
            <a:ext cx="2574925" cy="3722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082" tIns="45541" rIns="91082" bIns="4554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5637"/>
          </a:xfrm>
          <a:prstGeom prst="rect">
            <a:avLst/>
          </a:prstGeom>
        </p:spPr>
        <p:txBody>
          <a:bodyPr vert="horz" wrap="square" lIns="91082" tIns="45541" rIns="91082" bIns="4554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wrap="square" lIns="91082" tIns="45541" rIns="91082" bIns="45541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 sz="110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082" tIns="45541" rIns="91082" bIns="45541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100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C53579D9-AD1B-4E7B-AB16-8AB49894840B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charset="0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charset="0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charset="0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charset="0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charset="0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회로와 보드에 대한 내용은 중요한 부분만 설명하겠습니다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회로도를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보시는걸로</a:t>
            </a:r>
            <a:r>
              <a:rPr lang="ko-KR" altLang="en-US" dirty="0" smtClean="0"/>
              <a:t> 대부분이 해결이 </a:t>
            </a:r>
            <a:r>
              <a:rPr lang="ko-KR" altLang="en-US" dirty="0" err="1" smtClean="0"/>
              <a:t>될테니까요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강의의 포인트는 </a:t>
            </a:r>
            <a:r>
              <a:rPr lang="en-US" altLang="ko-KR" dirty="0" smtClean="0"/>
              <a:t>STM32 + TMC5160 </a:t>
            </a:r>
            <a:r>
              <a:rPr lang="ko-KR" altLang="en-US" dirty="0" smtClean="0"/>
              <a:t>의 펌웨어와 </a:t>
            </a:r>
            <a:r>
              <a:rPr lang="en-US" altLang="ko-KR" dirty="0" smtClean="0"/>
              <a:t>Host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GUI</a:t>
            </a:r>
            <a:r>
              <a:rPr lang="ko-KR" altLang="en-US" baseline="0" dirty="0" smtClean="0"/>
              <a:t> 기능 구현이 주된 목적입니다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STM32</a:t>
            </a:r>
            <a:r>
              <a:rPr lang="ko-KR" altLang="en-US" baseline="0" dirty="0" smtClean="0"/>
              <a:t>는 가장 많이 쓰이는 </a:t>
            </a:r>
            <a:r>
              <a:rPr lang="en-US" altLang="ko-KR" baseline="0" dirty="0" smtClean="0"/>
              <a:t>MCU </a:t>
            </a:r>
            <a:r>
              <a:rPr lang="ko-KR" altLang="en-US" baseline="0" dirty="0" smtClean="0"/>
              <a:t>중 하납니다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대부분 현직 </a:t>
            </a:r>
            <a:r>
              <a:rPr lang="ko-KR" altLang="en-US" baseline="0" dirty="0" err="1" smtClean="0"/>
              <a:t>엔지니어분들은</a:t>
            </a:r>
            <a:r>
              <a:rPr lang="ko-KR" altLang="en-US" baseline="0" dirty="0" smtClean="0"/>
              <a:t> 사용해 </a:t>
            </a:r>
            <a:r>
              <a:rPr lang="ko-KR" altLang="en-US" baseline="0" dirty="0" err="1" smtClean="0"/>
              <a:t>보셨을겁니다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혹시 처음 접하시는 </a:t>
            </a:r>
            <a:endParaRPr lang="en-US" altLang="ko-KR" baseline="0" dirty="0" smtClean="0"/>
          </a:p>
          <a:p>
            <a:r>
              <a:rPr lang="ko-KR" altLang="en-US" baseline="0" dirty="0" smtClean="0"/>
              <a:t>분들 있더라도 걱정 </a:t>
            </a:r>
            <a:r>
              <a:rPr lang="ko-KR" altLang="en-US" baseline="0" dirty="0" err="1" smtClean="0"/>
              <a:t>안해도</a:t>
            </a:r>
            <a:r>
              <a:rPr lang="ko-KR" altLang="en-US" baseline="0" dirty="0" smtClean="0"/>
              <a:t> 됩니다</a:t>
            </a:r>
            <a:r>
              <a:rPr lang="en-US" altLang="ko-KR" baseline="0" dirty="0" smtClean="0"/>
              <a:t>. UART</a:t>
            </a:r>
            <a:r>
              <a:rPr lang="ko-KR" altLang="en-US" baseline="0" dirty="0" smtClean="0"/>
              <a:t>하고 </a:t>
            </a:r>
            <a:r>
              <a:rPr lang="en-US" altLang="ko-KR" baseline="0" dirty="0" smtClean="0"/>
              <a:t>SPI </a:t>
            </a:r>
            <a:r>
              <a:rPr lang="ko-KR" altLang="en-US" baseline="0" dirty="0" smtClean="0"/>
              <a:t>통신이 </a:t>
            </a:r>
            <a:r>
              <a:rPr lang="ko-KR" altLang="en-US" baseline="0" dirty="0" err="1" smtClean="0"/>
              <a:t>펌웨어의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99%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그외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GPIO</a:t>
            </a:r>
            <a:r>
              <a:rPr lang="ko-KR" altLang="en-US" baseline="0" dirty="0" smtClean="0"/>
              <a:t>나 인터럽트 조금 건드리는게 전부니까 </a:t>
            </a:r>
            <a:r>
              <a:rPr lang="ko-KR" altLang="en-US" baseline="0" dirty="0" err="1" smtClean="0"/>
              <a:t>펌웨어는</a:t>
            </a:r>
            <a:r>
              <a:rPr lang="ko-KR" altLang="en-US" baseline="0" dirty="0" smtClean="0"/>
              <a:t> 간단한 편입니다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UART</a:t>
            </a:r>
            <a:r>
              <a:rPr lang="ko-KR" altLang="en-US" baseline="0" dirty="0" smtClean="0"/>
              <a:t>는 호스트와 통신하는 용도로 사용됩니다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펌웨어</a:t>
            </a:r>
            <a:r>
              <a:rPr lang="ko-KR" altLang="en-US" baseline="0" dirty="0" smtClean="0"/>
              <a:t> 다운로드 용도로도 쓰이죠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호스트는 다양하죠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라즈베리파이</a:t>
            </a:r>
            <a:r>
              <a:rPr lang="ko-KR" altLang="en-US" baseline="0" dirty="0" smtClean="0"/>
              <a:t> 같은 </a:t>
            </a:r>
            <a:r>
              <a:rPr lang="ko-KR" altLang="en-US" baseline="0" dirty="0" err="1" smtClean="0"/>
              <a:t>싱글보드</a:t>
            </a:r>
            <a:r>
              <a:rPr lang="ko-KR" altLang="en-US" baseline="0" dirty="0" smtClean="0"/>
              <a:t> 컴퓨터를 쓸 수도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 일반 </a:t>
            </a:r>
            <a:r>
              <a:rPr lang="ko-KR" altLang="en-US" baseline="0" dirty="0" err="1" smtClean="0"/>
              <a:t>데스크탑</a:t>
            </a:r>
            <a:r>
              <a:rPr lang="ko-KR" altLang="en-US" baseline="0" dirty="0" smtClean="0"/>
              <a:t> 컴퓨터까지 뭐든 될 수 있겠습니다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강의에서는 노트북을 사용하겠습니다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SPI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TMC5160 </a:t>
            </a:r>
            <a:r>
              <a:rPr lang="ko-KR" altLang="en-US" baseline="0" dirty="0" smtClean="0"/>
              <a:t>모터 드라이버를 제어하는 용도로 사용됩니다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자세한건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회로도를</a:t>
            </a:r>
            <a:r>
              <a:rPr lang="ko-KR" altLang="en-US" baseline="0" dirty="0" smtClean="0"/>
              <a:t> 보면서 </a:t>
            </a:r>
            <a:r>
              <a:rPr lang="ko-KR" altLang="en-US" baseline="0" dirty="0" err="1" smtClean="0"/>
              <a:t>설명드리죠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그라운드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레이업니다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탑과 마찬가지로 분리했습니다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빨간 원 부분만 </a:t>
            </a:r>
            <a:r>
              <a:rPr lang="ko-KR" altLang="en-US" baseline="0" dirty="0" err="1" smtClean="0"/>
              <a:t>카퍼끼리</a:t>
            </a:r>
            <a:r>
              <a:rPr lang="ko-KR" altLang="en-US" baseline="0" dirty="0" smtClean="0"/>
              <a:t> 연결되어있습니다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전원레이어는</a:t>
            </a:r>
            <a:r>
              <a:rPr lang="ko-KR" altLang="en-US" dirty="0" smtClean="0"/>
              <a:t> 저 </a:t>
            </a:r>
            <a:r>
              <a:rPr lang="ko-KR" altLang="en-US" dirty="0" err="1" smtClean="0"/>
              <a:t>빨간선을</a:t>
            </a:r>
            <a:r>
              <a:rPr lang="ko-KR" altLang="en-US" dirty="0" smtClean="0"/>
              <a:t> 기준으로 위는 </a:t>
            </a:r>
            <a:r>
              <a:rPr lang="en-US" altLang="ko-KR" dirty="0" smtClean="0"/>
              <a:t>24V, </a:t>
            </a:r>
            <a:r>
              <a:rPr lang="ko-KR" altLang="en-US" dirty="0" smtClean="0"/>
              <a:t>아래는 </a:t>
            </a:r>
            <a:r>
              <a:rPr lang="en-US" altLang="ko-KR" dirty="0" smtClean="0"/>
              <a:t>3.3V</a:t>
            </a:r>
            <a:r>
              <a:rPr lang="ko-KR" altLang="en-US" dirty="0" smtClean="0"/>
              <a:t>로 설계했습니다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바텀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레이어</a:t>
            </a:r>
            <a:r>
              <a:rPr lang="ko-KR" altLang="en-US" dirty="0" smtClean="0"/>
              <a:t> 역시 마찬가집니다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TMC5160 </a:t>
            </a:r>
            <a:r>
              <a:rPr lang="ko-KR" altLang="en-US" dirty="0" smtClean="0"/>
              <a:t>데이터시트에서 레이아웃 고려사항을 </a:t>
            </a:r>
            <a:r>
              <a:rPr lang="ko-KR" altLang="en-US" dirty="0" err="1" smtClean="0"/>
              <a:t>몇가지</a:t>
            </a:r>
            <a:r>
              <a:rPr lang="ko-KR" altLang="en-US" dirty="0" smtClean="0"/>
              <a:t> 명시해놨습니다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열이 </a:t>
            </a:r>
            <a:r>
              <a:rPr lang="ko-KR" altLang="en-US" dirty="0" err="1" smtClean="0"/>
              <a:t>많이나는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FET</a:t>
            </a:r>
            <a:r>
              <a:rPr lang="ko-KR" altLang="en-US" dirty="0" smtClean="0"/>
              <a:t>에는 열발산을 위해 </a:t>
            </a:r>
            <a:r>
              <a:rPr lang="ko-KR" altLang="en-US" dirty="0" err="1" smtClean="0"/>
              <a:t>쿠퍼를</a:t>
            </a:r>
            <a:r>
              <a:rPr lang="ko-KR" altLang="en-US" baseline="0" dirty="0" smtClean="0"/>
              <a:t> 최대한 넓게 </a:t>
            </a:r>
            <a:r>
              <a:rPr lang="ko-KR" altLang="en-US" baseline="0" dirty="0" err="1" smtClean="0"/>
              <a:t>쓸것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비아도</a:t>
            </a:r>
            <a:r>
              <a:rPr lang="ko-KR" altLang="en-US" baseline="0" dirty="0" smtClean="0"/>
              <a:t> 최대한 </a:t>
            </a:r>
            <a:r>
              <a:rPr lang="ko-KR" altLang="en-US" baseline="0" dirty="0" err="1" smtClean="0"/>
              <a:t>뚫을것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TMC5160</a:t>
            </a:r>
            <a:r>
              <a:rPr lang="ko-KR" altLang="en-US" baseline="0" dirty="0" smtClean="0"/>
              <a:t>의 그라운드는 그라운드 레이어로 </a:t>
            </a:r>
            <a:r>
              <a:rPr lang="ko-KR" altLang="en-US" baseline="0" dirty="0" err="1" smtClean="0"/>
              <a:t>비아를</a:t>
            </a:r>
            <a:r>
              <a:rPr lang="ko-KR" altLang="en-US" baseline="0" dirty="0" smtClean="0"/>
              <a:t> 통해 </a:t>
            </a:r>
            <a:r>
              <a:rPr lang="ko-KR" altLang="en-US" baseline="0" dirty="0" err="1" smtClean="0"/>
              <a:t>다이렉트로</a:t>
            </a:r>
            <a:r>
              <a:rPr lang="ko-KR" altLang="en-US" baseline="0" dirty="0" smtClean="0"/>
              <a:t> 연결할 것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물론 최대한 짧게</a:t>
            </a:r>
            <a:endParaRPr lang="en-US" altLang="ko-KR" baseline="0" dirty="0" smtClean="0"/>
          </a:p>
          <a:p>
            <a:r>
              <a:rPr lang="ko-KR" altLang="en-US" baseline="0" dirty="0" smtClean="0"/>
              <a:t>전원 </a:t>
            </a:r>
            <a:r>
              <a:rPr lang="ko-KR" altLang="en-US" baseline="0" dirty="0" err="1" smtClean="0"/>
              <a:t>필터링</a:t>
            </a:r>
            <a:r>
              <a:rPr lang="ko-KR" altLang="en-US" baseline="0" dirty="0" smtClean="0"/>
              <a:t> 캡 역시 최대한 가깝게 배치해서 연결할 것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등등입니다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일반적인 </a:t>
            </a:r>
            <a:r>
              <a:rPr lang="en-US" altLang="ko-KR" baseline="0" dirty="0" smtClean="0"/>
              <a:t>PCB </a:t>
            </a:r>
            <a:r>
              <a:rPr lang="ko-KR" altLang="en-US" baseline="0" dirty="0" smtClean="0"/>
              <a:t>설계 가이드 라인을 따르면 </a:t>
            </a:r>
            <a:r>
              <a:rPr lang="ko-KR" altLang="en-US" baseline="0" dirty="0" err="1" smtClean="0"/>
              <a:t>될거같습니다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입력 전원은 </a:t>
            </a:r>
            <a:r>
              <a:rPr lang="en-US" altLang="ko-KR" dirty="0" smtClean="0"/>
              <a:t>24V</a:t>
            </a:r>
            <a:r>
              <a:rPr lang="ko-KR" altLang="en-US" dirty="0" smtClean="0"/>
              <a:t>고 최대 </a:t>
            </a:r>
            <a:r>
              <a:rPr lang="en-US" altLang="ko-KR" dirty="0" smtClean="0"/>
              <a:t>5A</a:t>
            </a:r>
            <a:r>
              <a:rPr lang="ko-KR" altLang="en-US" dirty="0" smtClean="0"/>
              <a:t>까지 가능합니다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내부에 </a:t>
            </a:r>
            <a:r>
              <a:rPr lang="en-US" altLang="ko-KR" dirty="0" smtClean="0"/>
              <a:t>5V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3.3V</a:t>
            </a:r>
            <a:r>
              <a:rPr lang="ko-KR" altLang="en-US" dirty="0" smtClean="0"/>
              <a:t>를 사용합니다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앞서 </a:t>
            </a:r>
            <a:r>
              <a:rPr lang="ko-KR" altLang="en-US" dirty="0" err="1" smtClean="0"/>
              <a:t>말씀드린대로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232/485</a:t>
            </a:r>
            <a:r>
              <a:rPr lang="ko-KR" altLang="en-US" dirty="0" smtClean="0"/>
              <a:t>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호스트와 연결됩니다</a:t>
            </a:r>
            <a:r>
              <a:rPr lang="en-US" altLang="ko-KR" baseline="0" dirty="0" smtClean="0"/>
              <a:t>. 232</a:t>
            </a:r>
            <a:r>
              <a:rPr lang="ko-KR" altLang="en-US" baseline="0" dirty="0" smtClean="0"/>
              <a:t>로 개발 및 디버깅을 하고 </a:t>
            </a:r>
            <a:r>
              <a:rPr lang="en-US" altLang="ko-KR" baseline="0" dirty="0" smtClean="0"/>
              <a:t>485</a:t>
            </a:r>
            <a:r>
              <a:rPr lang="ko-KR" altLang="en-US" baseline="0" dirty="0" smtClean="0"/>
              <a:t>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제어용으로 쓸 생각입니다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레퍼런스</a:t>
            </a:r>
            <a:r>
              <a:rPr lang="ko-KR" altLang="en-US" baseline="0" dirty="0" smtClean="0"/>
              <a:t> 스위치는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개까지 입력이 </a:t>
            </a:r>
            <a:r>
              <a:rPr lang="ko-KR" altLang="en-US" baseline="0" dirty="0" err="1" smtClean="0"/>
              <a:t>되구요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보드 </a:t>
            </a:r>
            <a:r>
              <a:rPr lang="ko-KR" altLang="en-US" baseline="0" dirty="0" err="1" smtClean="0"/>
              <a:t>설정값</a:t>
            </a:r>
            <a:r>
              <a:rPr lang="ko-KR" altLang="en-US" baseline="0" dirty="0" smtClean="0"/>
              <a:t> 저장용으로 </a:t>
            </a:r>
            <a:r>
              <a:rPr lang="en-US" altLang="ko-KR" baseline="0" dirty="0" smtClean="0"/>
              <a:t>FRAM</a:t>
            </a:r>
            <a:r>
              <a:rPr lang="ko-KR" altLang="en-US" baseline="0" dirty="0" smtClean="0"/>
              <a:t>을 </a:t>
            </a:r>
            <a:r>
              <a:rPr lang="en-US" altLang="ko-KR" baseline="0" dirty="0" smtClean="0"/>
              <a:t>I2C</a:t>
            </a:r>
            <a:r>
              <a:rPr lang="ko-KR" altLang="en-US" baseline="0" dirty="0" smtClean="0"/>
              <a:t>로 연결해뒀습니다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Run, </a:t>
            </a:r>
            <a:r>
              <a:rPr lang="en-US" altLang="ko-KR" baseline="0" dirty="0" err="1" smtClean="0"/>
              <a:t>OnPosition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기타 </a:t>
            </a:r>
            <a:r>
              <a:rPr lang="ko-KR" altLang="en-US" baseline="0" dirty="0" err="1" smtClean="0"/>
              <a:t>상태값</a:t>
            </a:r>
            <a:r>
              <a:rPr lang="ko-KR" altLang="en-US" baseline="0" dirty="0" smtClean="0"/>
              <a:t> 출력용으로 </a:t>
            </a:r>
            <a:r>
              <a:rPr lang="en-US" altLang="ko-KR" baseline="0" dirty="0" smtClean="0"/>
              <a:t>LED</a:t>
            </a:r>
            <a:r>
              <a:rPr lang="ko-KR" altLang="en-US" baseline="0" dirty="0" smtClean="0"/>
              <a:t>를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개 달아놨고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어드레서</a:t>
            </a:r>
            <a:r>
              <a:rPr lang="ko-KR" altLang="en-US" baseline="0" dirty="0" smtClean="0"/>
              <a:t> 설정용 스위치도 달려있습니다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엔코더와</a:t>
            </a:r>
            <a:r>
              <a:rPr lang="ko-KR" altLang="en-US" baseline="0" dirty="0" smtClean="0"/>
              <a:t> 좌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우 스위치는 </a:t>
            </a:r>
            <a:r>
              <a:rPr lang="en-US" altLang="ko-KR" baseline="0" dirty="0" smtClean="0"/>
              <a:t>TMC5160 </a:t>
            </a:r>
            <a:r>
              <a:rPr lang="ko-KR" altLang="en-US" baseline="0" dirty="0" smtClean="0"/>
              <a:t>모터드라이버에 </a:t>
            </a:r>
            <a:r>
              <a:rPr lang="ko-KR" altLang="en-US" baseline="0" dirty="0" err="1" smtClean="0"/>
              <a:t>다이렉트로</a:t>
            </a:r>
            <a:r>
              <a:rPr lang="ko-KR" altLang="en-US" baseline="0" dirty="0" smtClean="0"/>
              <a:t> 인터페이스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모션 컨트롤러 기능이 들어있어서 직접 처리하더군요</a:t>
            </a:r>
            <a:r>
              <a:rPr lang="en-US" altLang="ko-KR" baseline="0" dirty="0" smtClean="0"/>
              <a:t>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길이가 다른 연속된 데이터 수신을 하기 위한 가장 좋은 방법은 </a:t>
            </a:r>
            <a:r>
              <a:rPr lang="en-US" altLang="ko-KR" dirty="0" smtClean="0"/>
              <a:t>DMA</a:t>
            </a:r>
            <a:r>
              <a:rPr lang="ko-KR" altLang="en-US" dirty="0" smtClean="0"/>
              <a:t>를 통해 </a:t>
            </a:r>
            <a:r>
              <a:rPr lang="en-US" altLang="ko-KR" dirty="0" err="1" smtClean="0"/>
              <a:t>rx</a:t>
            </a:r>
            <a:r>
              <a:rPr lang="en-US" altLang="ko-KR" dirty="0" smtClean="0"/>
              <a:t> idle line</a:t>
            </a:r>
            <a:r>
              <a:rPr lang="en-US" altLang="ko-KR" baseline="0" dirty="0" smtClean="0"/>
              <a:t> detection </a:t>
            </a:r>
            <a:r>
              <a:rPr lang="ko-KR" altLang="en-US" dirty="0" smtClean="0"/>
              <a:t>인터럽트를 </a:t>
            </a:r>
            <a:r>
              <a:rPr lang="ko-KR" altLang="en-US" dirty="0" err="1" smtClean="0"/>
              <a:t>사용하는겁니다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데이터가 수신되다가 중간에 아이들이 발생하면 인터럽트가 떠서 버퍼의 내용을 가져오면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큐브</a:t>
            </a:r>
            <a:r>
              <a:rPr lang="en-US" altLang="ko-KR" dirty="0" err="1" smtClean="0"/>
              <a:t>mx</a:t>
            </a:r>
            <a:r>
              <a:rPr lang="ko-KR" altLang="en-US" dirty="0" smtClean="0"/>
              <a:t>에서 출력된 소스에는 </a:t>
            </a:r>
            <a:r>
              <a:rPr lang="en-US" altLang="ko-KR" dirty="0" err="1" smtClean="0"/>
              <a:t>rx</a:t>
            </a:r>
            <a:r>
              <a:rPr lang="en-US" altLang="ko-KR" baseline="0" dirty="0" smtClean="0"/>
              <a:t> idle line detection </a:t>
            </a:r>
            <a:r>
              <a:rPr lang="ko-KR" altLang="en-US" baseline="0" dirty="0" smtClean="0"/>
              <a:t>부분이 없어서 하나하나 추가해야 됩니다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HAL_UART_RxIdleCallback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함수가 </a:t>
            </a:r>
            <a:r>
              <a:rPr lang="en-US" altLang="ko-KR" sz="1200" baseline="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rx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idle line detection 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발생시 실행되는 부분입니다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r>
              <a:rPr lang="ko-KR" altLang="en-US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이 부분 알고리즘은 사용자 편의에 맞게 수정해서 사용하시면 됩니다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 </a:t>
            </a:r>
          </a:p>
          <a:p>
            <a:r>
              <a:rPr lang="ko-KR" altLang="en-US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저는 버퍼와 버퍼의 길이를 해당 글로벌 변수로 복사하고 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DMA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를 </a:t>
            </a:r>
            <a:r>
              <a:rPr lang="ko-KR" altLang="en-US" sz="1200" baseline="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재시작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하도록 설계했습니다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HAL_UART_RxIdleCallback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함수가 </a:t>
            </a:r>
            <a:r>
              <a:rPr lang="en-US" altLang="ko-KR" sz="1200" baseline="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rx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idle line detection 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발생시 실행되는 부분입니다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r>
              <a:rPr lang="ko-KR" altLang="en-US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이 부분 알고리즘은 사용자 편의에 맞게 수정해서 사용하시면 됩니다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 </a:t>
            </a:r>
          </a:p>
          <a:p>
            <a:r>
              <a:rPr lang="ko-KR" altLang="en-US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저는 버퍼와 버퍼의 길이를 해당 글로벌 변수로 복사하고 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DMA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를 </a:t>
            </a:r>
            <a:r>
              <a:rPr lang="ko-KR" altLang="en-US" sz="1200" baseline="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재시작</a:t>
            </a:r>
            <a:r>
              <a:rPr lang="ko-KR" altLang="en-US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하도록 설계했습니다</a:t>
            </a:r>
            <a:r>
              <a:rPr lang="en-US" altLang="ko-KR" sz="1200" baseline="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sz="1200" baseline="0" smtClean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일단 </a:t>
            </a:r>
            <a:r>
              <a:rPr lang="ko-KR" altLang="en-US" dirty="0" err="1" smtClean="0"/>
              <a:t>펌웨어</a:t>
            </a:r>
            <a:r>
              <a:rPr lang="ko-KR" altLang="en-US" dirty="0" smtClean="0"/>
              <a:t> 여기까지</a:t>
            </a:r>
            <a:r>
              <a:rPr lang="ko-KR" altLang="en-US" baseline="0" dirty="0" smtClean="0"/>
              <a:t> 해두고</a:t>
            </a:r>
            <a:r>
              <a:rPr lang="en-US" altLang="ko-KR" baseline="0" dirty="0" smtClean="0"/>
              <a:t>…</a:t>
            </a:r>
            <a:r>
              <a:rPr lang="ko-KR" altLang="en-US" baseline="0" dirty="0" smtClean="0"/>
              <a:t>호스트에서 명령을 날릴 </a:t>
            </a:r>
            <a:r>
              <a:rPr lang="en-US" altLang="ko-KR" baseline="0" dirty="0" smtClean="0"/>
              <a:t>GUI</a:t>
            </a:r>
            <a:r>
              <a:rPr lang="ko-KR" altLang="en-US" baseline="0" dirty="0" smtClean="0"/>
              <a:t>를 만들어 봅시다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전원부</a:t>
            </a:r>
            <a:r>
              <a:rPr lang="ko-KR" altLang="en-US" dirty="0" smtClean="0"/>
              <a:t> 회롭니다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24V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입력부</a:t>
            </a:r>
            <a:r>
              <a:rPr lang="en-US" altLang="ko-KR" baseline="0" dirty="0" smtClean="0"/>
              <a:t>, 5V, 3.3V </a:t>
            </a:r>
            <a:r>
              <a:rPr lang="ko-KR" altLang="en-US" baseline="0" dirty="0" err="1" smtClean="0"/>
              <a:t>출력부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상태 </a:t>
            </a:r>
            <a:r>
              <a:rPr lang="en-US" altLang="ko-KR" baseline="0" dirty="0" smtClean="0"/>
              <a:t>LED </a:t>
            </a:r>
            <a:r>
              <a:rPr lang="ko-KR" altLang="en-US" baseline="0" dirty="0" smtClean="0"/>
              <a:t>등이 보이죠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상태 </a:t>
            </a:r>
            <a:r>
              <a:rPr lang="en-US" altLang="ko-KR" baseline="0" dirty="0" smtClean="0"/>
              <a:t>LED</a:t>
            </a:r>
            <a:r>
              <a:rPr lang="ko-KR" altLang="en-US" baseline="0" dirty="0" smtClean="0"/>
              <a:t>는 라이트앵글 또는 칩</a:t>
            </a:r>
            <a:r>
              <a:rPr lang="en-US" altLang="ko-KR" baseline="0" dirty="0" smtClean="0"/>
              <a:t>LED</a:t>
            </a:r>
            <a:r>
              <a:rPr lang="ko-KR" altLang="en-US" baseline="0" dirty="0" smtClean="0"/>
              <a:t>를 선택해서 </a:t>
            </a:r>
            <a:r>
              <a:rPr lang="ko-KR" altLang="en-US" baseline="0" dirty="0" err="1" smtClean="0"/>
              <a:t>사용해야합니다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둘다</a:t>
            </a:r>
            <a:r>
              <a:rPr lang="ko-KR" altLang="en-US" baseline="0" dirty="0" smtClean="0"/>
              <a:t> 쓰면 에러</a:t>
            </a:r>
            <a:r>
              <a:rPr lang="en-US" altLang="ko-KR" baseline="0" dirty="0" smtClean="0"/>
              <a:t>~~</a:t>
            </a:r>
          </a:p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STM32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회롭니다</a:t>
            </a:r>
            <a:r>
              <a:rPr lang="en-US" altLang="ko-KR" baseline="0" dirty="0" smtClean="0"/>
              <a:t>. MCU </a:t>
            </a:r>
            <a:r>
              <a:rPr lang="ko-KR" altLang="en-US" baseline="0" dirty="0" smtClean="0"/>
              <a:t>내부 </a:t>
            </a:r>
            <a:r>
              <a:rPr lang="ko-KR" altLang="en-US" baseline="0" dirty="0" err="1" smtClean="0"/>
              <a:t>클럭을</a:t>
            </a:r>
            <a:r>
              <a:rPr lang="ko-KR" altLang="en-US" baseline="0" dirty="0" smtClean="0"/>
              <a:t> 사용해서 외부 </a:t>
            </a:r>
            <a:r>
              <a:rPr lang="ko-KR" altLang="en-US" baseline="0" dirty="0" err="1" smtClean="0"/>
              <a:t>크리스탈은</a:t>
            </a:r>
            <a:r>
              <a:rPr lang="ko-KR" altLang="en-US" baseline="0" dirty="0" smtClean="0"/>
              <a:t> 없습니다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부트모드를 선택할 수 있는 스위치와 </a:t>
            </a:r>
            <a:r>
              <a:rPr lang="ko-KR" altLang="en-US" baseline="0" dirty="0" err="1" smtClean="0"/>
              <a:t>핀헤더가</a:t>
            </a:r>
            <a:r>
              <a:rPr lang="ko-KR" altLang="en-US" baseline="0" dirty="0" smtClean="0"/>
              <a:t>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어드레스를 설정할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핀 스위치가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부트모드 </a:t>
            </a:r>
            <a:r>
              <a:rPr lang="ko-KR" altLang="en-US" baseline="0" dirty="0" err="1" smtClean="0"/>
              <a:t>셀렉에</a:t>
            </a:r>
            <a:r>
              <a:rPr lang="ko-KR" altLang="en-US" baseline="0" dirty="0" smtClean="0"/>
              <a:t> 스위치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핀헤더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두개가</a:t>
            </a:r>
            <a:r>
              <a:rPr lang="ko-KR" altLang="en-US" baseline="0" dirty="0" smtClean="0"/>
              <a:t> 있는 이유는 케이스 때문입니다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케이스가 </a:t>
            </a:r>
            <a:r>
              <a:rPr lang="ko-KR" altLang="en-US" baseline="0" dirty="0" err="1" smtClean="0"/>
              <a:t>오픈되었을</a:t>
            </a:r>
            <a:r>
              <a:rPr lang="ko-KR" altLang="en-US" baseline="0" dirty="0" smtClean="0"/>
              <a:t> 경우 스위치를 사용하고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반대의 경우 </a:t>
            </a:r>
            <a:r>
              <a:rPr lang="ko-KR" altLang="en-US" baseline="0" dirty="0" err="1" smtClean="0"/>
              <a:t>핀헤더를</a:t>
            </a:r>
            <a:r>
              <a:rPr lang="ko-KR" altLang="en-US" baseline="0" dirty="0" smtClean="0"/>
              <a:t> 사용해서 외부에서 </a:t>
            </a:r>
            <a:r>
              <a:rPr lang="ko-KR" altLang="en-US" baseline="0" dirty="0" err="1" smtClean="0"/>
              <a:t>설정해야하기</a:t>
            </a:r>
            <a:r>
              <a:rPr lang="ko-KR" altLang="en-US" baseline="0" dirty="0" smtClean="0"/>
              <a:t> 때문이죠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아래쪽에 </a:t>
            </a:r>
            <a:r>
              <a:rPr lang="en-US" altLang="ko-KR" baseline="0" dirty="0" smtClean="0"/>
              <a:t>MCU </a:t>
            </a:r>
            <a:r>
              <a:rPr lang="ko-KR" altLang="en-US" baseline="0" dirty="0" err="1" smtClean="0"/>
              <a:t>리셋</a:t>
            </a:r>
            <a:r>
              <a:rPr lang="ko-KR" altLang="en-US" baseline="0" dirty="0" smtClean="0"/>
              <a:t> 스위치도 보이는군요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232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485,</a:t>
            </a:r>
            <a:r>
              <a:rPr lang="en-US" altLang="ko-KR" baseline="0" dirty="0" smtClean="0"/>
              <a:t> FRAM </a:t>
            </a:r>
            <a:r>
              <a:rPr lang="ko-KR" altLang="en-US" baseline="0" dirty="0" smtClean="0"/>
              <a:t>회롭니다</a:t>
            </a:r>
            <a:r>
              <a:rPr lang="en-US" altLang="ko-KR" baseline="0" dirty="0" smtClean="0"/>
              <a:t>. 232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USB </a:t>
            </a:r>
            <a:r>
              <a:rPr lang="ko-KR" altLang="en-US" baseline="0" dirty="0" smtClean="0"/>
              <a:t>미니 케이블을 사용할 수 있도록 </a:t>
            </a:r>
            <a:r>
              <a:rPr lang="ko-KR" altLang="en-US" baseline="0" dirty="0" err="1" smtClean="0"/>
              <a:t>되었구요</a:t>
            </a:r>
            <a:r>
              <a:rPr lang="en-US" altLang="ko-KR" baseline="0" dirty="0" smtClean="0"/>
              <a:t>, 485</a:t>
            </a:r>
            <a:r>
              <a:rPr lang="ko-KR" altLang="en-US" baseline="0" dirty="0" smtClean="0"/>
              <a:t>는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아이솔레이틉니다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TMC5160 </a:t>
            </a:r>
            <a:r>
              <a:rPr lang="ko-KR" altLang="en-US" dirty="0" smtClean="0"/>
              <a:t>모터 드라이버 회롭니다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레퍼런스</a:t>
            </a:r>
            <a:r>
              <a:rPr lang="ko-KR" altLang="en-US" dirty="0" smtClean="0"/>
              <a:t> 회로대로 설계했고 </a:t>
            </a:r>
            <a:r>
              <a:rPr lang="en-US" altLang="ko-KR" dirty="0" smtClean="0"/>
              <a:t>FET</a:t>
            </a:r>
            <a:r>
              <a:rPr lang="ko-KR" altLang="en-US" dirty="0" smtClean="0"/>
              <a:t>는 최대 </a:t>
            </a:r>
            <a:r>
              <a:rPr lang="en-US" altLang="ko-KR" dirty="0" smtClean="0"/>
              <a:t>5A</a:t>
            </a:r>
            <a:r>
              <a:rPr lang="ko-KR" altLang="en-US" dirty="0" smtClean="0"/>
              <a:t>까지 사용가능한걸로 골랐습니다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모터드라이버의 </a:t>
            </a:r>
            <a:r>
              <a:rPr lang="ko-KR" altLang="en-US" dirty="0" err="1" smtClean="0"/>
              <a:t>클럭은</a:t>
            </a:r>
            <a:r>
              <a:rPr lang="ko-KR" altLang="en-US" dirty="0" smtClean="0"/>
              <a:t> 내부 </a:t>
            </a:r>
            <a:r>
              <a:rPr lang="en-US" altLang="ko-KR" dirty="0" smtClean="0"/>
              <a:t>12MHz,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외부 </a:t>
            </a:r>
            <a:r>
              <a:rPr lang="en-US" altLang="ko-KR" baseline="0" dirty="0" smtClean="0"/>
              <a:t>16MHz</a:t>
            </a:r>
            <a:r>
              <a:rPr lang="ko-KR" altLang="en-US" baseline="0" dirty="0" smtClean="0"/>
              <a:t>를 선택 가능합니다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err="1" smtClean="0"/>
              <a:t>이부분은</a:t>
            </a:r>
            <a:r>
              <a:rPr lang="ko-KR" altLang="en-US" baseline="0" dirty="0" smtClean="0"/>
              <a:t> 회로 설계 보다 </a:t>
            </a:r>
            <a:r>
              <a:rPr lang="en-US" altLang="ko-KR" baseline="0" dirty="0" smtClean="0"/>
              <a:t>PCB </a:t>
            </a:r>
            <a:r>
              <a:rPr lang="ko-KR" altLang="en-US" baseline="0" dirty="0" err="1" smtClean="0"/>
              <a:t>아트웍에</a:t>
            </a:r>
            <a:r>
              <a:rPr lang="ko-KR" altLang="en-US" baseline="0" dirty="0" smtClean="0"/>
              <a:t> 꽤 주의할 점이 많은 부분입니다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스위치 입력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GPO</a:t>
            </a:r>
            <a:r>
              <a:rPr lang="ko-KR" altLang="en-US" baseline="0" dirty="0" smtClean="0"/>
              <a:t> 출력 회롭니다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Sensor_0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sensor_1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TMC5160</a:t>
            </a:r>
            <a:r>
              <a:rPr lang="ko-KR" altLang="en-US" baseline="0" dirty="0" smtClean="0"/>
              <a:t>으로 연결될 수도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아니면 </a:t>
            </a:r>
            <a:r>
              <a:rPr lang="en-US" altLang="ko-KR" baseline="0" dirty="0" smtClean="0"/>
              <a:t>STM32</a:t>
            </a:r>
            <a:r>
              <a:rPr lang="ko-KR" altLang="en-US" baseline="0" dirty="0" smtClean="0"/>
              <a:t>로 연결할 수도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GPO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5V </a:t>
            </a:r>
            <a:r>
              <a:rPr lang="ko-KR" altLang="en-US" baseline="0" dirty="0" smtClean="0"/>
              <a:t>또는 </a:t>
            </a:r>
            <a:r>
              <a:rPr lang="en-US" altLang="ko-KR" baseline="0" dirty="0" smtClean="0"/>
              <a:t>24V </a:t>
            </a:r>
            <a:r>
              <a:rPr lang="ko-KR" altLang="en-US" baseline="0" dirty="0" smtClean="0"/>
              <a:t>전원을 </a:t>
            </a:r>
            <a:r>
              <a:rPr lang="ko-KR" altLang="en-US" baseline="0" dirty="0" err="1" smtClean="0"/>
              <a:t>셀렉트</a:t>
            </a:r>
            <a:r>
              <a:rPr lang="ko-KR" altLang="en-US" baseline="0" dirty="0" smtClean="0"/>
              <a:t> 할 수 있습니다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이건 </a:t>
            </a:r>
            <a:r>
              <a:rPr lang="en-US" altLang="ko-KR" dirty="0" smtClean="0"/>
              <a:t>PCB </a:t>
            </a:r>
            <a:r>
              <a:rPr lang="ko-KR" altLang="en-US" dirty="0" err="1" smtClean="0"/>
              <a:t>마운트홀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여기까지가 회로 설계부분입니다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간단하죠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PCB </a:t>
            </a:r>
            <a:r>
              <a:rPr lang="ko-KR" altLang="en-US" dirty="0" err="1" smtClean="0"/>
              <a:t>설계시</a:t>
            </a:r>
            <a:r>
              <a:rPr lang="ko-KR" altLang="en-US" baseline="0" dirty="0" smtClean="0"/>
              <a:t> 전원과 그라운드 </a:t>
            </a:r>
            <a:r>
              <a:rPr lang="ko-KR" altLang="en-US" baseline="0" dirty="0" err="1" smtClean="0"/>
              <a:t>레이어를</a:t>
            </a:r>
            <a:r>
              <a:rPr lang="ko-KR" altLang="en-US" baseline="0" dirty="0" smtClean="0"/>
              <a:t> 포함해서 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층으로 </a:t>
            </a:r>
            <a:r>
              <a:rPr lang="ko-KR" altLang="en-US" baseline="0" dirty="0" err="1" smtClean="0"/>
              <a:t>설계하시는건</a:t>
            </a:r>
            <a:r>
              <a:rPr lang="ko-KR" altLang="en-US" baseline="0" dirty="0" smtClean="0"/>
              <a:t> 추천합니다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모터 </a:t>
            </a:r>
            <a:r>
              <a:rPr lang="ko-KR" altLang="en-US" baseline="0" dirty="0" err="1" smtClean="0"/>
              <a:t>구동부와</a:t>
            </a:r>
            <a:r>
              <a:rPr lang="ko-KR" altLang="en-US" baseline="0" dirty="0" smtClean="0"/>
              <a:t> 제어파트는 분리해서 배치했습니다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빨간 점선 기준입니다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FET</a:t>
            </a:r>
            <a:r>
              <a:rPr lang="ko-KR" altLang="en-US" baseline="0" dirty="0" smtClean="0"/>
              <a:t>로 모터를 </a:t>
            </a:r>
            <a:r>
              <a:rPr lang="ko-KR" altLang="en-US" baseline="0" dirty="0" err="1" smtClean="0"/>
              <a:t>구동할때</a:t>
            </a:r>
            <a:r>
              <a:rPr lang="ko-KR" altLang="en-US" baseline="0" dirty="0" smtClean="0"/>
              <a:t> 전류가 많이 출렁거립니다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 인접한 </a:t>
            </a:r>
            <a:r>
              <a:rPr lang="ko-KR" altLang="en-US" baseline="0" dirty="0" err="1" smtClean="0"/>
              <a:t>디지탈쪽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로직에</a:t>
            </a:r>
            <a:r>
              <a:rPr lang="ko-KR" altLang="en-US" baseline="0" dirty="0" smtClean="0"/>
              <a:t> 많은 영향을 미치는데 그걸 방지하기 위해섭니다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내층과 </a:t>
            </a:r>
            <a:r>
              <a:rPr lang="ko-KR" altLang="en-US" baseline="0" dirty="0" err="1" smtClean="0"/>
              <a:t>바탐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레이어도</a:t>
            </a:r>
            <a:r>
              <a:rPr lang="ko-KR" altLang="en-US" baseline="0" dirty="0" smtClean="0"/>
              <a:t> 이 빨간 점선을 기준으로 나눠놨습니다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350" y="1736709"/>
            <a:ext cx="5829300" cy="407979"/>
          </a:xfrm>
          <a:ln>
            <a:solidFill>
              <a:schemeClr val="bg1">
                <a:lumMod val="95000"/>
              </a:schemeClr>
            </a:solidFill>
          </a:ln>
        </p:spPr>
        <p:txBody>
          <a:bodyPr>
            <a:normAutofit/>
          </a:bodyPr>
          <a:lstStyle>
            <a:lvl1pPr>
              <a:defRPr sz="2400" b="1" baseline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7545288"/>
            <a:ext cx="4800600" cy="407980"/>
          </a:xfrm>
        </p:spPr>
        <p:txBody>
          <a:bodyPr/>
          <a:lstStyle>
            <a:lvl1pPr marL="0" indent="0" algn="ctr">
              <a:buNone/>
              <a:defRPr sz="18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60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207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81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415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301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62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6226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830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/>
            </a:extLst>
          </p:cNvPr>
          <p:cNvSpPr txBox="1">
            <a:spLocks/>
          </p:cNvSpPr>
          <p:nvPr userDrawn="1"/>
        </p:nvSpPr>
        <p:spPr>
          <a:xfrm>
            <a:off x="4768850" y="9493250"/>
            <a:ext cx="2089150" cy="4127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  <a:latin typeface="Comic Sans MS" pitchFamily="66" charset="0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 smtClean="0">
                <a:solidFill>
                  <a:schemeClr val="tx1"/>
                </a:solidFill>
                <a:latin typeface="Arial Narrow" pitchFamily="34" charset="0"/>
                <a:ea typeface="+mn-ea"/>
              </a:rPr>
              <a:t>Motor Driver</a:t>
            </a:r>
            <a:endParaRPr kumimoji="0" lang="en-US" altLang="ko-KR" sz="1200" dirty="0">
              <a:solidFill>
                <a:schemeClr val="tx1"/>
              </a:solidFill>
              <a:latin typeface="Arial Narrow" pitchFamily="34" charset="0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739" y="0"/>
            <a:ext cx="6536577" cy="467811"/>
          </a:xfrm>
        </p:spPr>
        <p:txBody>
          <a:bodyPr>
            <a:noAutofit/>
          </a:bodyPr>
          <a:lstStyle>
            <a:lvl1pPr algn="l">
              <a:defRPr sz="1800" b="0" i="0" baseline="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0711" y="632520"/>
            <a:ext cx="6536577" cy="8048681"/>
          </a:xfrm>
        </p:spPr>
        <p:txBody>
          <a:bodyPr/>
          <a:lstStyle>
            <a:lvl1pPr>
              <a:buFont typeface="Arial" pitchFamily="34" charset="0"/>
              <a:buChar char="•"/>
              <a:defRPr sz="1600" baseline="0">
                <a:latin typeface="굴림" panose="020B0600000101010101" pitchFamily="50" charset="-127"/>
                <a:ea typeface="굴림" panose="020B0600000101010101" pitchFamily="50" charset="-127"/>
                <a:cs typeface="Arial" pitchFamily="34" charset="0"/>
              </a:defRPr>
            </a:lvl1pPr>
            <a:lvl2pPr>
              <a:buFont typeface="맑은 고딕" pitchFamily="50" charset="-127"/>
              <a:buChar char="–"/>
              <a:defRPr sz="1600" baseline="0">
                <a:solidFill>
                  <a:schemeClr val="accent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itchFamily="34" charset="0"/>
              </a:defRPr>
            </a:lvl2pPr>
            <a:lvl3pPr>
              <a:defRPr sz="1600" baseline="0">
                <a:solidFill>
                  <a:srgbClr val="2E3917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itchFamily="34" charset="0"/>
              </a:defRPr>
            </a:lvl3pPr>
            <a:lvl4pPr>
              <a:defRPr sz="1600">
                <a:latin typeface="굴림" panose="020B0600000101010101" pitchFamily="50" charset="-127"/>
                <a:ea typeface="굴림" panose="020B0600000101010101" pitchFamily="50" charset="-127"/>
                <a:cs typeface="Arial" pitchFamily="34" charset="0"/>
              </a:defRPr>
            </a:lvl4pPr>
            <a:lvl5pPr>
              <a:defRPr sz="1600">
                <a:latin typeface="굴림" panose="020B0600000101010101" pitchFamily="50" charset="-127"/>
                <a:ea typeface="굴림" panose="020B0600000101010101" pitchFamily="50" charset="-127"/>
                <a:cs typeface="Arial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107950" y="4763"/>
            <a:ext cx="6589713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187325" y="776288"/>
            <a:ext cx="6483350" cy="859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cxnSp>
        <p:nvCxnSpPr>
          <p:cNvPr id="8" name="직선 연결선 7">
            <a:extLst>
              <a:ext uri="{FF2B5EF4-FFF2-40B4-BE49-F238E27FC236}"/>
            </a:extLst>
          </p:cNvPr>
          <p:cNvCxnSpPr/>
          <p:nvPr/>
        </p:nvCxnSpPr>
        <p:spPr>
          <a:xfrm>
            <a:off x="106363" y="520700"/>
            <a:ext cx="65913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5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0" y="9493250"/>
            <a:ext cx="6858000" cy="4127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/>
          <a:lstStyle/>
          <a:p>
            <a:pPr algn="ctr" eaLnBrk="1" latinLnBrk="1" hangingPunct="1"/>
            <a:fld id="{E7A85A9E-2FB5-4105-9994-6D375F172F10}" type="slidenum">
              <a:rPr kumimoji="0" lang="ko-KR" altLang="en-US" sz="1700" b="1">
                <a:latin typeface="Arial" charset="0"/>
                <a:ea typeface="맑은 고딕" pitchFamily="50" charset="-127"/>
              </a:rPr>
              <a:pPr algn="ctr" eaLnBrk="1" latinLnBrk="1" hangingPunct="1"/>
              <a:t>‹#›</a:t>
            </a:fld>
            <a:r>
              <a:rPr kumimoji="0" lang="en-US" altLang="ko-KR" sz="1700" b="1">
                <a:latin typeface="Arial" charset="0"/>
                <a:ea typeface="맑은 고딕" pitchFamily="50" charset="-127"/>
                <a:cs typeface="Arial" charset="0"/>
              </a:rPr>
              <a:t> </a:t>
            </a:r>
          </a:p>
        </p:txBody>
      </p:sp>
      <p:sp>
        <p:nvSpPr>
          <p:cNvPr id="10" name="날짜 개체 틀 3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4768850" y="9493250"/>
            <a:ext cx="2089150" cy="4127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sz="1400" b="1">
                <a:solidFill>
                  <a:schemeClr val="bg1"/>
                </a:solidFill>
                <a:latin typeface="Comic Sans MS" pitchFamily="66" charset="0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 smtClean="0">
                <a:solidFill>
                  <a:schemeClr val="tx1"/>
                </a:solidFill>
                <a:latin typeface="Arial Narrow" pitchFamily="34" charset="0"/>
                <a:ea typeface="+mn-ea"/>
              </a:rPr>
              <a:t>Motor Driver</a:t>
            </a:r>
            <a:endParaRPr kumimoji="0" lang="en-US" altLang="ko-KR" sz="1200" dirty="0">
              <a:solidFill>
                <a:schemeClr val="tx1"/>
              </a:solidFill>
              <a:latin typeface="Arial Narrow" pitchFamily="34" charset="0"/>
              <a:ea typeface="+mn-ea"/>
            </a:endParaRPr>
          </a:p>
        </p:txBody>
      </p:sp>
      <p:sp>
        <p:nvSpPr>
          <p:cNvPr id="11" name="날짜 개체 틀 3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0" y="9493250"/>
            <a:ext cx="2089150" cy="4127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en-US" altLang="ko-KR" sz="1200" b="1" dirty="0" smtClean="0">
                <a:latin typeface="Arial Narrow" pitchFamily="34" charset="0"/>
                <a:ea typeface="맑은 고딕" pitchFamily="50" charset="-127"/>
              </a:rPr>
              <a:t>STM32 Series</a:t>
            </a:r>
            <a:endParaRPr kumimoji="0" lang="en-US" altLang="ko-KR" sz="1200" b="1" dirty="0">
              <a:latin typeface="Arial Narrow" pitchFamily="34" charset="0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55" r:id="rId1"/>
    <p:sldLayoutId id="2147485557" r:id="rId2"/>
    <p:sldLayoutId id="2147485556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Y견고딕" pitchFamily="18" charset="-127"/>
          <a:ea typeface="HY견고딕" pitchFamily="18" charset="-127"/>
          <a:cs typeface="HY견고딕" charset="0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Y견고딕" pitchFamily="18" charset="-127"/>
          <a:ea typeface="HY견고딕" pitchFamily="18" charset="-127"/>
          <a:cs typeface="HY견고딕" charset="0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Y견고딕" pitchFamily="18" charset="-127"/>
          <a:ea typeface="HY견고딕" pitchFamily="18" charset="-127"/>
          <a:cs typeface="HY견고딕" charset="0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Y견고딕" pitchFamily="18" charset="-127"/>
          <a:ea typeface="HY견고딕" pitchFamily="18" charset="-127"/>
          <a:cs typeface="HY견고딕" charset="0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Y견고딕" pitchFamily="18" charset="-127"/>
          <a:ea typeface="HY견고딕" pitchFamily="18" charset="-127"/>
          <a:cs typeface="HY견고딕" charset="0"/>
        </a:defRPr>
      </a:lvl5pPr>
      <a:lvl6pPr marL="660380" algn="ctr" rtl="0" fontAlgn="base" latinLnBrk="1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1320759" algn="ctr" rtl="0" fontAlgn="base" latinLnBrk="1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981139" algn="ctr" rtl="0" fontAlgn="base" latinLnBrk="1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2641519" algn="ctr" rtl="0" fontAlgn="base" latinLnBrk="1">
        <a:spcBef>
          <a:spcPct val="0"/>
        </a:spcBef>
        <a:spcAft>
          <a:spcPct val="0"/>
        </a:spcAft>
        <a:defRPr sz="6355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493713" indent="-493713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HY헤드라인M" pitchFamily="18" charset="-127"/>
          <a:ea typeface="HY헤드라인M" pitchFamily="18" charset="-127"/>
          <a:cs typeface="HY헤드라인M" charset="0"/>
        </a:defRPr>
      </a:lvl1pPr>
      <a:lvl2pPr marL="1071563" indent="-411163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rgbClr val="254061"/>
          </a:solidFill>
          <a:latin typeface="HY헤드라인M" pitchFamily="18" charset="-127"/>
          <a:ea typeface="HY헤드라인M" pitchFamily="18" charset="-127"/>
          <a:cs typeface="HY헤드라인M" charset="0"/>
        </a:defRPr>
      </a:lvl2pPr>
      <a:lvl3pPr marL="1649413" indent="-328613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37441C"/>
          </a:solidFill>
          <a:latin typeface="HY헤드라인M" pitchFamily="18" charset="-127"/>
          <a:ea typeface="HY헤드라인M" pitchFamily="18" charset="-127"/>
          <a:cs typeface="HY헤드라인M" charset="0"/>
        </a:defRPr>
      </a:lvl3pPr>
      <a:lvl4pPr marL="2309813" indent="-328613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HY헤드라인M" pitchFamily="18" charset="-127"/>
          <a:ea typeface="HY헤드라인M" pitchFamily="18" charset="-127"/>
          <a:cs typeface="HY헤드라인M" charset="0"/>
        </a:defRPr>
      </a:lvl4pPr>
      <a:lvl5pPr marL="2970213" indent="-328613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HY헤드라인M" pitchFamily="18" charset="-127"/>
          <a:ea typeface="HY헤드라인M" pitchFamily="18" charset="-127"/>
          <a:cs typeface="HY헤드라인M" charset="0"/>
        </a:defRPr>
      </a:lvl5pPr>
      <a:lvl6pPr marL="3632088" indent="-330190" algn="l" defTabSz="1320759" rtl="0" eaLnBrk="1" latinLnBrk="1" hangingPunct="1">
        <a:spcBef>
          <a:spcPct val="20000"/>
        </a:spcBef>
        <a:buFont typeface="Arial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6pPr>
      <a:lvl7pPr marL="4292468" indent="-330190" algn="l" defTabSz="1320759" rtl="0" eaLnBrk="1" latinLnBrk="1" hangingPunct="1">
        <a:spcBef>
          <a:spcPct val="20000"/>
        </a:spcBef>
        <a:buFont typeface="Arial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7pPr>
      <a:lvl8pPr marL="4952848" indent="-330190" algn="l" defTabSz="1320759" rtl="0" eaLnBrk="1" latinLnBrk="1" hangingPunct="1">
        <a:spcBef>
          <a:spcPct val="20000"/>
        </a:spcBef>
        <a:buFont typeface="Arial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8pPr>
      <a:lvl9pPr marL="5613227" indent="-330190" algn="l" defTabSz="1320759" rtl="0" eaLnBrk="1" latinLnBrk="1" hangingPunct="1">
        <a:spcBef>
          <a:spcPct val="20000"/>
        </a:spcBef>
        <a:buFont typeface="Arial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0380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20759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81139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1519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01898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78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22658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83037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/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38" y="117475"/>
            <a:ext cx="3932237" cy="40005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1400" b="0" dirty="0" smtClean="0">
                <a:latin typeface="+mj-lt"/>
              </a:rPr>
              <a:t>Temporary Project(01)</a:t>
            </a:r>
            <a:endParaRPr lang="ko-KR" altLang="en-US" sz="1400" b="0" dirty="0">
              <a:latin typeface="+mj-lt"/>
            </a:endParaRPr>
          </a:p>
        </p:txBody>
      </p:sp>
      <p:sp>
        <p:nvSpPr>
          <p:cNvPr id="3" name="제목 1">
            <a:extLst>
              <a:ext uri="{FF2B5EF4-FFF2-40B4-BE49-F238E27FC236}"/>
            </a:extLst>
          </p:cNvPr>
          <p:cNvSpPr txBox="1">
            <a:spLocks/>
          </p:cNvSpPr>
          <p:nvPr/>
        </p:nvSpPr>
        <p:spPr bwMode="auto">
          <a:xfrm>
            <a:off x="620713" y="1497013"/>
            <a:ext cx="5253037" cy="103822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norm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b="1" kern="1200" baseline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HY견고딕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HY견고딕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HY견고딕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HY견고딕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kumimoji="0" lang="ko-KR" altLang="en-US" sz="2000" b="0" dirty="0" smtClean="0">
                <a:latin typeface="+mj-lt"/>
              </a:rPr>
              <a:t>제  </a:t>
            </a:r>
            <a:r>
              <a:rPr kumimoji="0" lang="en-US" altLang="ko-KR" sz="2000" b="0" dirty="0">
                <a:latin typeface="+mj-lt"/>
              </a:rPr>
              <a:t>1</a:t>
            </a:r>
            <a:r>
              <a:rPr kumimoji="0" lang="en-US" altLang="ko-KR" sz="2000" b="0" dirty="0" smtClean="0">
                <a:latin typeface="+mj-lt"/>
              </a:rPr>
              <a:t>  </a:t>
            </a:r>
            <a:r>
              <a:rPr kumimoji="0" lang="ko-KR" altLang="en-US" sz="2000" b="0" dirty="0" smtClean="0">
                <a:latin typeface="+mj-lt"/>
              </a:rPr>
              <a:t>장</a:t>
            </a:r>
            <a:endParaRPr kumimoji="0" lang="ko-KR" altLang="en-US" sz="2000" b="0" dirty="0">
              <a:latin typeface="+mj-lt"/>
            </a:endParaRPr>
          </a:p>
        </p:txBody>
      </p:sp>
      <p:sp>
        <p:nvSpPr>
          <p:cNvPr id="4" name="제목 1">
            <a:extLst>
              <a:ext uri="{FF2B5EF4-FFF2-40B4-BE49-F238E27FC236}"/>
            </a:extLst>
          </p:cNvPr>
          <p:cNvSpPr txBox="1">
            <a:spLocks/>
          </p:cNvSpPr>
          <p:nvPr/>
        </p:nvSpPr>
        <p:spPr bwMode="auto">
          <a:xfrm>
            <a:off x="803275" y="7689850"/>
            <a:ext cx="5251450" cy="103822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norm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b="1" kern="1200" baseline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HY견고딕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HY견고딕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HY견고딕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HY견고딕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kumimoji="0" lang="en-US" altLang="ko-KR" sz="1800" b="0" dirty="0" err="1" smtClean="0">
                <a:latin typeface="+mj-lt"/>
              </a:rPr>
              <a:t>JBElec</a:t>
            </a:r>
            <a:endParaRPr kumimoji="0" lang="en-US" altLang="ko-KR" sz="1800" b="0" dirty="0">
              <a:latin typeface="+mj-lt"/>
            </a:endParaRPr>
          </a:p>
          <a:p>
            <a:pPr>
              <a:defRPr/>
            </a:pPr>
            <a:r>
              <a:rPr kumimoji="0" lang="ko-KR" altLang="en-US" sz="1800" b="0" dirty="0" smtClean="0">
                <a:latin typeface="+mj-lt"/>
              </a:rPr>
              <a:t>조정빈</a:t>
            </a:r>
            <a:endParaRPr kumimoji="0" lang="ko-KR" altLang="en-US" sz="1800" b="0" dirty="0">
              <a:latin typeface="+mj-lt"/>
            </a:endParaRPr>
          </a:p>
        </p:txBody>
      </p:sp>
      <p:sp>
        <p:nvSpPr>
          <p:cNvPr id="5" name="제목 1">
            <a:extLst>
              <a:ext uri="{FF2B5EF4-FFF2-40B4-BE49-F238E27FC236}"/>
            </a:extLst>
          </p:cNvPr>
          <p:cNvSpPr txBox="1">
            <a:spLocks/>
          </p:cNvSpPr>
          <p:nvPr/>
        </p:nvSpPr>
        <p:spPr bwMode="auto">
          <a:xfrm>
            <a:off x="650875" y="2720975"/>
            <a:ext cx="5253038" cy="103822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norm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b="1" kern="1200" baseline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HY견고딕" pitchFamily="18" charset="-127"/>
                <a:cs typeface="Arial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HY견고딕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HY견고딕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HY견고딕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HY견고딕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kumimoji="0" lang="en-US" altLang="ko-KR" sz="2000" b="0" dirty="0" smtClean="0">
                <a:latin typeface="+mj-lt"/>
              </a:rPr>
              <a:t>STM32</a:t>
            </a:r>
            <a:r>
              <a:rPr kumimoji="0" lang="ko-KR" altLang="en-US" sz="2000" b="0" dirty="0" smtClean="0">
                <a:latin typeface="+mj-lt"/>
              </a:rPr>
              <a:t>를 이용한 </a:t>
            </a:r>
            <a:r>
              <a:rPr kumimoji="0" lang="en-US" altLang="ko-KR" sz="2000" b="0" dirty="0" smtClean="0">
                <a:latin typeface="+mj-lt"/>
              </a:rPr>
              <a:t>TMC5160</a:t>
            </a:r>
            <a:r>
              <a:rPr kumimoji="0" lang="ko-KR" altLang="en-US" sz="2000" b="0" dirty="0" smtClean="0">
                <a:latin typeface="+mj-lt"/>
              </a:rPr>
              <a:t>제어</a:t>
            </a:r>
            <a:endParaRPr kumimoji="0" lang="ko-KR" altLang="en-US" sz="2000" b="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3. Board PCB</a:t>
            </a:r>
            <a:endParaRPr kumimoji="0" lang="ko-KR" altLang="en-US" sz="1600" dirty="0"/>
          </a:p>
        </p:txBody>
      </p:sp>
      <p:sp>
        <p:nvSpPr>
          <p:cNvPr id="6148" name="TextBox 2"/>
          <p:cNvSpPr txBox="1">
            <a:spLocks noChangeArrowheads="1"/>
          </p:cNvSpPr>
          <p:nvPr/>
        </p:nvSpPr>
        <p:spPr bwMode="auto">
          <a:xfrm>
            <a:off x="39688" y="646113"/>
            <a:ext cx="4276725" cy="277812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TMC5160 1ch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보드 </a:t>
            </a:r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GND Layer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971" y="1621854"/>
            <a:ext cx="5267325" cy="786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타원 4"/>
          <p:cNvSpPr/>
          <p:nvPr/>
        </p:nvSpPr>
        <p:spPr>
          <a:xfrm>
            <a:off x="2117992" y="5128547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412776" y="5270174"/>
            <a:ext cx="576064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492896" y="5270174"/>
            <a:ext cx="3960440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3. Board PCB</a:t>
            </a:r>
            <a:endParaRPr kumimoji="0" lang="ko-KR" altLang="en-US" sz="1600" dirty="0"/>
          </a:p>
        </p:txBody>
      </p:sp>
      <p:sp>
        <p:nvSpPr>
          <p:cNvPr id="6148" name="TextBox 2"/>
          <p:cNvSpPr txBox="1">
            <a:spLocks noChangeArrowheads="1"/>
          </p:cNvSpPr>
          <p:nvPr/>
        </p:nvSpPr>
        <p:spPr bwMode="auto">
          <a:xfrm>
            <a:off x="39688" y="646113"/>
            <a:ext cx="4276725" cy="277812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TMC5160 1ch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보드 </a:t>
            </a:r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Power Layer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971" y="1621854"/>
            <a:ext cx="5267325" cy="786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직선 연결선 4"/>
          <p:cNvCxnSpPr/>
          <p:nvPr/>
        </p:nvCxnSpPr>
        <p:spPr>
          <a:xfrm>
            <a:off x="1412776" y="5279699"/>
            <a:ext cx="5328592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3. Board Schematic</a:t>
            </a:r>
            <a:endParaRPr kumimoji="0" lang="ko-KR" altLang="en-US" sz="1600" dirty="0"/>
          </a:p>
        </p:txBody>
      </p:sp>
      <p:sp>
        <p:nvSpPr>
          <p:cNvPr id="6148" name="TextBox 2"/>
          <p:cNvSpPr txBox="1">
            <a:spLocks noChangeArrowheads="1"/>
          </p:cNvSpPr>
          <p:nvPr/>
        </p:nvSpPr>
        <p:spPr bwMode="auto">
          <a:xfrm>
            <a:off x="39688" y="646113"/>
            <a:ext cx="4276725" cy="277812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TMC5160 1ch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보드 </a:t>
            </a:r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Bottom Layer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971" y="1621854"/>
            <a:ext cx="5267325" cy="786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직선 연결선 4"/>
          <p:cNvCxnSpPr/>
          <p:nvPr/>
        </p:nvCxnSpPr>
        <p:spPr>
          <a:xfrm>
            <a:off x="1412776" y="5279699"/>
            <a:ext cx="5328592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4. </a:t>
            </a:r>
            <a:r>
              <a:rPr kumimoji="0" lang="ko-KR" altLang="en-US" sz="1600" dirty="0" smtClean="0"/>
              <a:t>보드 실물 </a:t>
            </a:r>
            <a:r>
              <a:rPr kumimoji="0" lang="en-US" altLang="ko-KR" sz="1600" dirty="0" smtClean="0"/>
              <a:t>– Top</a:t>
            </a:r>
            <a:r>
              <a:rPr kumimoji="0" lang="ko-KR" altLang="en-US" sz="1600" dirty="0" smtClean="0"/>
              <a:t> </a:t>
            </a:r>
            <a:r>
              <a:rPr kumimoji="0" lang="en-US" altLang="ko-KR" sz="1600" dirty="0" smtClean="0"/>
              <a:t>View</a:t>
            </a:r>
            <a:endParaRPr kumimoji="0" lang="ko-KR" altLang="en-US" sz="1600" dirty="0"/>
          </a:p>
        </p:txBody>
      </p:sp>
      <p:sp>
        <p:nvSpPr>
          <p:cNvPr id="6148" name="TextBox 2"/>
          <p:cNvSpPr txBox="1">
            <a:spLocks noChangeArrowheads="1"/>
          </p:cNvSpPr>
          <p:nvPr/>
        </p:nvSpPr>
        <p:spPr bwMode="auto">
          <a:xfrm>
            <a:off x="39688" y="646113"/>
            <a:ext cx="4276725" cy="277812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BOM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및 가격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" name="그림 3" descr="20180830_17163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411510" y="1993827"/>
            <a:ext cx="6858000" cy="5143500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188640" y="1496617"/>
            <a:ext cx="187220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24V </a:t>
            </a:r>
            <a:r>
              <a:rPr lang="ko-KR" altLang="en-US" dirty="0" smtClean="0"/>
              <a:t>전원</a:t>
            </a:r>
            <a:endParaRPr lang="ko-KR" altLang="en-US" dirty="0"/>
          </a:p>
        </p:txBody>
      </p:sp>
      <p:sp>
        <p:nvSpPr>
          <p:cNvPr id="6" name="왼쪽 화살표 5"/>
          <p:cNvSpPr/>
          <p:nvPr/>
        </p:nvSpPr>
        <p:spPr>
          <a:xfrm>
            <a:off x="188640" y="1928665"/>
            <a:ext cx="1872208" cy="86409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모터 </a:t>
            </a:r>
            <a:r>
              <a:rPr lang="en-US" altLang="ko-KR" sz="1600" dirty="0" smtClean="0"/>
              <a:t>A1/A2/B1/B2</a:t>
            </a:r>
            <a:endParaRPr lang="ko-KR" altLang="en-US" sz="1600" dirty="0"/>
          </a:p>
        </p:txBody>
      </p:sp>
      <p:sp>
        <p:nvSpPr>
          <p:cNvPr id="7" name="오른쪽 화살표 6"/>
          <p:cNvSpPr/>
          <p:nvPr/>
        </p:nvSpPr>
        <p:spPr>
          <a:xfrm>
            <a:off x="188640" y="2936777"/>
            <a:ext cx="1872208" cy="86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엔코더</a:t>
            </a:r>
            <a:r>
              <a:rPr lang="ko-KR" altLang="en-US" dirty="0" smtClean="0"/>
              <a:t> 입력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188640" y="3872881"/>
            <a:ext cx="1872208" cy="12241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센서</a:t>
            </a:r>
            <a:r>
              <a:rPr lang="en-US" altLang="ko-KR" dirty="0" smtClean="0"/>
              <a:t>0/1/2/3</a:t>
            </a:r>
            <a:endParaRPr lang="ko-KR" altLang="en-US" dirty="0"/>
          </a:p>
        </p:txBody>
      </p:sp>
      <p:sp>
        <p:nvSpPr>
          <p:cNvPr id="10" name="왼쪽 화살표 9"/>
          <p:cNvSpPr/>
          <p:nvPr/>
        </p:nvSpPr>
        <p:spPr>
          <a:xfrm>
            <a:off x="188640" y="5169025"/>
            <a:ext cx="1872208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GPO_1</a:t>
            </a:r>
            <a:endParaRPr lang="ko-KR" altLang="en-US" dirty="0"/>
          </a:p>
        </p:txBody>
      </p:sp>
      <p:sp>
        <p:nvSpPr>
          <p:cNvPr id="11" name="왼쪽 화살표 10"/>
          <p:cNvSpPr/>
          <p:nvPr/>
        </p:nvSpPr>
        <p:spPr>
          <a:xfrm>
            <a:off x="188640" y="5673081"/>
            <a:ext cx="1872208" cy="4320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GPO_0</a:t>
            </a:r>
            <a:endParaRPr lang="ko-KR" altLang="en-US" dirty="0"/>
          </a:p>
        </p:txBody>
      </p:sp>
      <p:sp>
        <p:nvSpPr>
          <p:cNvPr id="12" name="왼쪽/오른쪽 화살표 11"/>
          <p:cNvSpPr/>
          <p:nvPr/>
        </p:nvSpPr>
        <p:spPr>
          <a:xfrm>
            <a:off x="188640" y="6177137"/>
            <a:ext cx="1872208" cy="64807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485</a:t>
            </a:r>
            <a:endParaRPr lang="ko-KR" altLang="en-US" dirty="0"/>
          </a:p>
        </p:txBody>
      </p:sp>
      <p:sp>
        <p:nvSpPr>
          <p:cNvPr id="13" name="위쪽/아래쪽 화살표 12"/>
          <p:cNvSpPr/>
          <p:nvPr/>
        </p:nvSpPr>
        <p:spPr>
          <a:xfrm>
            <a:off x="3645024" y="8049344"/>
            <a:ext cx="504056" cy="13681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dirty="0" smtClean="0"/>
              <a:t>FT232</a:t>
            </a:r>
            <a:endParaRPr lang="ko-KR" altLang="en-US" dirty="0"/>
          </a:p>
        </p:txBody>
      </p:sp>
      <p:sp>
        <p:nvSpPr>
          <p:cNvPr id="14" name="위쪽 화살표 13"/>
          <p:cNvSpPr/>
          <p:nvPr/>
        </p:nvSpPr>
        <p:spPr>
          <a:xfrm>
            <a:off x="2924944" y="8049344"/>
            <a:ext cx="648072" cy="13681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dirty="0" smtClean="0"/>
              <a:t>BOOT0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157192" y="3493095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Addr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스위치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65104" y="7041232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MCU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리셋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버튼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4. </a:t>
            </a:r>
            <a:r>
              <a:rPr kumimoji="0" lang="ko-KR" altLang="en-US" sz="1600" dirty="0" smtClean="0"/>
              <a:t>보드 실물 </a:t>
            </a:r>
            <a:r>
              <a:rPr kumimoji="0" lang="en-US" altLang="ko-KR" sz="1600" dirty="0" smtClean="0"/>
              <a:t>– Front</a:t>
            </a:r>
            <a:r>
              <a:rPr kumimoji="0" lang="ko-KR" altLang="en-US" sz="1600" dirty="0" smtClean="0"/>
              <a:t> </a:t>
            </a:r>
            <a:r>
              <a:rPr kumimoji="0" lang="en-US" altLang="ko-KR" sz="1600" dirty="0" smtClean="0"/>
              <a:t>View</a:t>
            </a:r>
            <a:endParaRPr kumimoji="0" lang="ko-KR" altLang="en-US" sz="1600" dirty="0"/>
          </a:p>
        </p:txBody>
      </p:sp>
      <p:sp>
        <p:nvSpPr>
          <p:cNvPr id="6148" name="TextBox 2"/>
          <p:cNvSpPr txBox="1">
            <a:spLocks noChangeArrowheads="1"/>
          </p:cNvSpPr>
          <p:nvPr/>
        </p:nvSpPr>
        <p:spPr bwMode="auto">
          <a:xfrm>
            <a:off x="39688" y="646113"/>
            <a:ext cx="4276725" cy="277812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BOM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및 가격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" name="그림 3" descr="20180830_194713.jpg"/>
          <p:cNvPicPr>
            <a:picLocks noChangeAspect="1"/>
          </p:cNvPicPr>
          <p:nvPr/>
        </p:nvPicPr>
        <p:blipFill>
          <a:blip r:embed="rId2" cstate="print"/>
          <a:srcRect t="33465" b="18560"/>
          <a:stretch>
            <a:fillRect/>
          </a:stretch>
        </p:blipFill>
        <p:spPr>
          <a:xfrm>
            <a:off x="404664" y="1640632"/>
            <a:ext cx="6144768" cy="22109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4744" y="307150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0808" y="308079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64904" y="308079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1008" y="308079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④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21088" y="308079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⑤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53136" y="308079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⑥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57192" y="308079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⑦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이등변 삼각형 11"/>
          <p:cNvSpPr/>
          <p:nvPr/>
        </p:nvSpPr>
        <p:spPr>
          <a:xfrm rot="10800000">
            <a:off x="1307427" y="2288704"/>
            <a:ext cx="216024" cy="14401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10800000">
            <a:off x="2075137" y="2288704"/>
            <a:ext cx="216024" cy="14401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/>
        </p:nvSpPr>
        <p:spPr>
          <a:xfrm rot="10800000">
            <a:off x="2968375" y="2288704"/>
            <a:ext cx="216024" cy="14401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/>
        </p:nvSpPr>
        <p:spPr>
          <a:xfrm rot="10800000">
            <a:off x="3976486" y="2288704"/>
            <a:ext cx="216024" cy="14401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/>
          <p:cNvSpPr/>
          <p:nvPr/>
        </p:nvSpPr>
        <p:spPr>
          <a:xfrm rot="10800000">
            <a:off x="4393682" y="2288704"/>
            <a:ext cx="216024" cy="14401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/>
          <p:cNvSpPr/>
          <p:nvPr/>
        </p:nvSpPr>
        <p:spPr>
          <a:xfrm rot="10800000">
            <a:off x="4831056" y="2288704"/>
            <a:ext cx="216024" cy="14401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/>
          <p:cNvSpPr/>
          <p:nvPr/>
        </p:nvSpPr>
        <p:spPr>
          <a:xfrm rot="10800000">
            <a:off x="5387505" y="2288704"/>
            <a:ext cx="216024" cy="144016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245900" y="2000672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P1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97799" y="2000672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P1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98656" y="2000672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P1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99148" y="2000672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P1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23576" y="2000672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P1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51432" y="2000672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P1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01208" y="2000672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P1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404664" y="4088904"/>
          <a:ext cx="612068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/>
                <a:gridCol w="864096"/>
                <a:gridCol w="468052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번호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명칭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</a:rPr>
                        <a:t>①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Power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P1 : 24V, P2</a:t>
                      </a:r>
                      <a:r>
                        <a:rPr lang="en-US" altLang="ko-KR" sz="1400" baseline="0" dirty="0" smtClean="0"/>
                        <a:t> : GND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</a:rPr>
                        <a:t>②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Motor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P1 :</a:t>
                      </a:r>
                      <a:r>
                        <a:rPr lang="en-US" altLang="ko-KR" sz="1400" baseline="0" dirty="0" smtClean="0"/>
                        <a:t> 1A, P2 : 2A, P3 : 1B, P4 : 2B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</a:rPr>
                        <a:t>③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Encoder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P1</a:t>
                      </a:r>
                      <a:r>
                        <a:rPr lang="en-US" altLang="ko-KR" sz="1400" baseline="0" dirty="0" smtClean="0"/>
                        <a:t> : 5V, P2 : A, P3 : B, P4 : N, P5 : GND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</a:rPr>
                        <a:t>④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Switch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P1 : 24V, P2 : S0,</a:t>
                      </a:r>
                      <a:r>
                        <a:rPr lang="en-US" altLang="ko-KR" sz="1400" baseline="0" dirty="0" smtClean="0"/>
                        <a:t> P3 : S1, P4 : S2, P5 : S3, P6 : GND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</a:rPr>
                        <a:t>⑤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GPO_1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P1 : 5V</a:t>
                      </a:r>
                      <a:r>
                        <a:rPr lang="en-US" altLang="ko-KR" sz="1400" baseline="0" dirty="0" smtClean="0"/>
                        <a:t> or 24V, P2 : GPO_1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</a:rPr>
                        <a:t>⑥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GPO_0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P1 : 5V</a:t>
                      </a:r>
                      <a:r>
                        <a:rPr lang="en-US" altLang="ko-KR" sz="1400" baseline="0" dirty="0" smtClean="0"/>
                        <a:t> or 24V, P2 : GPO_0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600" dirty="0" smtClean="0">
                          <a:solidFill>
                            <a:srgbClr val="FF0000"/>
                          </a:solidFill>
                        </a:rPr>
                        <a:t>⑦</a:t>
                      </a:r>
                      <a:endParaRPr lang="ko-KR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RS485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P1 : A, P2 : B, P3 : GND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4. BOM</a:t>
            </a:r>
            <a:endParaRPr kumimoji="0" lang="ko-KR" altLang="en-US" sz="1600" dirty="0"/>
          </a:p>
        </p:txBody>
      </p:sp>
      <p:sp>
        <p:nvSpPr>
          <p:cNvPr id="6148" name="TextBox 2"/>
          <p:cNvSpPr txBox="1">
            <a:spLocks noChangeArrowheads="1"/>
          </p:cNvSpPr>
          <p:nvPr/>
        </p:nvSpPr>
        <p:spPr bwMode="auto">
          <a:xfrm>
            <a:off x="39688" y="646113"/>
            <a:ext cx="4276725" cy="277812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BOM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및 가격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/>
              <a:t>1. </a:t>
            </a:r>
            <a:r>
              <a:rPr kumimoji="0" lang="ko-KR" altLang="en-US" sz="1600"/>
              <a:t>하드웨어 설치 및 프로그램 작성하기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88913" y="1065213"/>
            <a:ext cx="6416675" cy="6477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프로그램 작성용 컴퓨터의 </a:t>
            </a:r>
            <a:r>
              <a:rPr lang="en-US" altLang="ko-KR" sz="1200" dirty="0">
                <a:solidFill>
                  <a:schemeClr val="tx1"/>
                </a:solidFill>
              </a:rPr>
              <a:t>USB </a:t>
            </a:r>
            <a:r>
              <a:rPr lang="ko-KR" altLang="en-US" sz="1200" dirty="0">
                <a:solidFill>
                  <a:schemeClr val="tx1"/>
                </a:solidFill>
              </a:rPr>
              <a:t>케이블과 </a:t>
            </a:r>
            <a:r>
              <a:rPr lang="ko-KR" altLang="en-US" sz="1200" dirty="0" smtClean="0">
                <a:solidFill>
                  <a:schemeClr val="tx1"/>
                </a:solidFill>
              </a:rPr>
              <a:t>드라이버 보드가 </a:t>
            </a:r>
            <a:r>
              <a:rPr lang="ko-KR" altLang="en-US" sz="1200" dirty="0">
                <a:solidFill>
                  <a:schemeClr val="tx1"/>
                </a:solidFill>
              </a:rPr>
              <a:t>연결되어 있는가를 </a:t>
            </a:r>
            <a:r>
              <a:rPr lang="ko-KR" altLang="en-US" sz="1200" dirty="0" smtClean="0">
                <a:solidFill>
                  <a:schemeClr val="tx1"/>
                </a:solidFill>
              </a:rPr>
              <a:t>장치 관리자를 </a:t>
            </a:r>
            <a:r>
              <a:rPr lang="ko-KR" altLang="en-US" sz="1200" dirty="0">
                <a:solidFill>
                  <a:schemeClr val="tx1"/>
                </a:solidFill>
              </a:rPr>
              <a:t>통하여 확인한다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148" name="TextBox 2"/>
          <p:cNvSpPr txBox="1">
            <a:spLocks noChangeArrowheads="1"/>
          </p:cNvSpPr>
          <p:nvPr/>
        </p:nvSpPr>
        <p:spPr bwMode="auto">
          <a:xfrm>
            <a:off x="39688" y="646113"/>
            <a:ext cx="4276725" cy="277812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>
                <a:latin typeface="HY헤드라인M" pitchFamily="18" charset="-127"/>
                <a:ea typeface="HY헤드라인M" pitchFamily="18" charset="-127"/>
              </a:rPr>
              <a:t>(1) </a:t>
            </a:r>
            <a:r>
              <a:rPr lang="ko-KR" altLang="en-US" sz="1200" dirty="0">
                <a:latin typeface="HY헤드라인M" pitchFamily="18" charset="-127"/>
                <a:ea typeface="HY헤드라인M" pitchFamily="18" charset="-127"/>
              </a:rPr>
              <a:t>호스트컴퓨터와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드라이버 보드</a:t>
            </a:r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200" dirty="0">
                <a:latin typeface="HY헤드라인M" pitchFamily="18" charset="-127"/>
                <a:ea typeface="HY헤드라인M" pitchFamily="18" charset="-127"/>
              </a:rPr>
              <a:t>연결하기</a:t>
            </a:r>
          </a:p>
        </p:txBody>
      </p:sp>
      <p:pic>
        <p:nvPicPr>
          <p:cNvPr id="20" name="그림 19" descr="20180808_111932.jpg"/>
          <p:cNvPicPr>
            <a:picLocks noChangeAspect="1"/>
          </p:cNvPicPr>
          <p:nvPr/>
        </p:nvPicPr>
        <p:blipFill>
          <a:blip r:embed="rId2" cstate="print"/>
          <a:srcRect t="17248"/>
          <a:stretch>
            <a:fillRect/>
          </a:stretch>
        </p:blipFill>
        <p:spPr>
          <a:xfrm>
            <a:off x="620688" y="2000672"/>
            <a:ext cx="5551200" cy="3445326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 bwMode="auto">
          <a:xfrm>
            <a:off x="3573016" y="4399796"/>
            <a:ext cx="1023937" cy="660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5119092" y="3080792"/>
            <a:ext cx="1035373" cy="15841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620689" y="2000672"/>
            <a:ext cx="1152128" cy="20882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 bwMode="auto">
          <a:xfrm>
            <a:off x="3573016" y="4016896"/>
            <a:ext cx="1023937" cy="344488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dirty="0" smtClean="0"/>
              <a:t>STM32_TMC5160</a:t>
            </a:r>
          </a:p>
          <a:p>
            <a:pPr algn="ctr">
              <a:defRPr/>
            </a:pPr>
            <a:r>
              <a:rPr lang="en-US" altLang="ko-KR" sz="800" dirty="0" smtClean="0"/>
              <a:t>(Driver </a:t>
            </a:r>
            <a:r>
              <a:rPr lang="en-US" altLang="ko-KR" sz="800" dirty="0"/>
              <a:t>Board)</a:t>
            </a:r>
            <a:endParaRPr lang="ko-KR" altLang="en-US" sz="800" dirty="0"/>
          </a:p>
        </p:txBody>
      </p:sp>
      <p:sp>
        <p:nvSpPr>
          <p:cNvPr id="25" name="직사각형 24"/>
          <p:cNvSpPr/>
          <p:nvPr/>
        </p:nvSpPr>
        <p:spPr bwMode="auto">
          <a:xfrm>
            <a:off x="5157192" y="4703381"/>
            <a:ext cx="1005210" cy="34448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 dirty="0" smtClean="0"/>
              <a:t>전원공급</a:t>
            </a:r>
            <a:r>
              <a:rPr lang="en-US" altLang="ko-KR" sz="800" dirty="0" smtClean="0"/>
              <a:t>(DC24V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26" name="직사각형 25"/>
          <p:cNvSpPr/>
          <p:nvPr/>
        </p:nvSpPr>
        <p:spPr bwMode="auto">
          <a:xfrm>
            <a:off x="657399" y="4160912"/>
            <a:ext cx="1023937" cy="344488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dirty="0"/>
              <a:t>PC</a:t>
            </a:r>
          </a:p>
          <a:p>
            <a:pPr algn="ctr">
              <a:defRPr/>
            </a:pPr>
            <a:r>
              <a:rPr lang="en-US" altLang="ko-KR" sz="800" dirty="0"/>
              <a:t>(Host System)</a:t>
            </a:r>
            <a:endParaRPr lang="ko-KR" altLang="en-US" sz="800" dirty="0"/>
          </a:p>
        </p:txBody>
      </p:sp>
      <p:sp>
        <p:nvSpPr>
          <p:cNvPr id="27" name="오른쪽 화살표 26"/>
          <p:cNvSpPr/>
          <p:nvPr/>
        </p:nvSpPr>
        <p:spPr>
          <a:xfrm>
            <a:off x="3140968" y="5097016"/>
            <a:ext cx="936104" cy="3600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USB </a:t>
            </a:r>
            <a:r>
              <a:rPr lang="ko-KR" altLang="en-US" sz="1000" dirty="0" smtClean="0"/>
              <a:t>케이블</a:t>
            </a:r>
            <a:endParaRPr lang="ko-KR" altLang="en-US" sz="1000" dirty="0"/>
          </a:p>
        </p:txBody>
      </p:sp>
      <p:pic>
        <p:nvPicPr>
          <p:cNvPr id="6164" name="Picture 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6752" y="5673080"/>
            <a:ext cx="4451476" cy="3670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직사각형 28"/>
          <p:cNvSpPr/>
          <p:nvPr/>
        </p:nvSpPr>
        <p:spPr bwMode="auto">
          <a:xfrm>
            <a:off x="3501008" y="7977336"/>
            <a:ext cx="2087563" cy="576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dirty="0"/>
              <a:t>USB</a:t>
            </a:r>
            <a:r>
              <a:rPr lang="ko-KR" altLang="en-US" sz="1200" dirty="0"/>
              <a:t>포트의 </a:t>
            </a:r>
            <a:r>
              <a:rPr lang="en-US" altLang="ko-KR" sz="1200" dirty="0" smtClean="0"/>
              <a:t>COM7</a:t>
            </a:r>
            <a:r>
              <a:rPr lang="ko-KR" altLang="en-US" sz="1200" dirty="0" smtClean="0"/>
              <a:t>와 </a:t>
            </a:r>
            <a:r>
              <a:rPr lang="ko-KR" altLang="en-US" sz="1200" dirty="0"/>
              <a:t>연결되어 있음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0" name="직사각형 29"/>
          <p:cNvSpPr/>
          <p:nvPr/>
        </p:nvSpPr>
        <p:spPr bwMode="auto">
          <a:xfrm>
            <a:off x="1412776" y="8481392"/>
            <a:ext cx="1152525" cy="144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그림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648" y="2864768"/>
            <a:ext cx="3432175" cy="214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/>
          <p:cNvSpPr/>
          <p:nvPr/>
        </p:nvSpPr>
        <p:spPr>
          <a:xfrm>
            <a:off x="188913" y="1244600"/>
            <a:ext cx="6416675" cy="147615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STM32Cube </a:t>
            </a:r>
            <a:r>
              <a:rPr lang="ko-KR" altLang="en-US" sz="1200" dirty="0">
                <a:solidFill>
                  <a:schemeClr val="tx1"/>
                </a:solidFill>
              </a:rPr>
              <a:t>실행하기 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 1</a:t>
            </a: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번과 같은 창이 활성화되어 여기에서 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New project</a:t>
            </a: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를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생성한다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(2) New project </a:t>
            </a:r>
            <a:r>
              <a:rPr lang="ko-KR" altLang="en-US" sz="1200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를 실행하면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MCU </a:t>
            </a:r>
            <a:r>
              <a:rPr lang="en-US" altLang="ko-KR" sz="1200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selector </a:t>
            </a:r>
            <a:r>
              <a:rPr lang="ko-KR" altLang="en-US" sz="1200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및 </a:t>
            </a:r>
            <a:r>
              <a:rPr lang="en-US" altLang="ko-KR" sz="1200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Board Selector</a:t>
            </a:r>
            <a:r>
              <a:rPr lang="ko-KR" altLang="en-US" sz="1200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창이 활성화 된다</a:t>
            </a:r>
            <a:r>
              <a:rPr lang="en-US" altLang="ko-KR" sz="1200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중요내용</a:t>
            </a:r>
            <a:r>
              <a:rPr lang="en-US" altLang="ko-KR" sz="1200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현재 활성화된 창에서 </a:t>
            </a:r>
            <a:r>
              <a:rPr lang="en-US" altLang="ko-KR" sz="1200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32</a:t>
            </a:r>
            <a:r>
              <a:rPr lang="ko-KR" altLang="en-US" sz="1200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비트 마이크로프로세서인 </a:t>
            </a:r>
            <a:r>
              <a:rPr lang="en-US" altLang="ko-KR" sz="1200" b="1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STM32F103RCT6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를 선택 후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Start Project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를 누른다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</a:t>
            </a:r>
            <a:endParaRPr lang="ko-KR" altLang="en-US" sz="12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511116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7177" name="TextBox 2"/>
          <p:cNvSpPr txBox="1">
            <a:spLocks noChangeArrowheads="1"/>
          </p:cNvSpPr>
          <p:nvPr/>
        </p:nvSpPr>
        <p:spPr bwMode="auto">
          <a:xfrm>
            <a:off x="676275" y="660400"/>
            <a:ext cx="5441950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>
                <a:latin typeface="HY헤드라인M" pitchFamily="18" charset="-127"/>
                <a:ea typeface="HY헤드라인M" pitchFamily="18" charset="-127"/>
              </a:rPr>
              <a:t>STM32CubeMx</a:t>
            </a:r>
            <a:r>
              <a:rPr lang="ko-KR" altLang="en-US" sz="1200">
                <a:latin typeface="HY헤드라인M" pitchFamily="18" charset="-127"/>
                <a:ea typeface="HY헤드라인M" pitchFamily="18" charset="-127"/>
              </a:rPr>
              <a:t>에서 </a:t>
            </a:r>
            <a:r>
              <a:rPr lang="en-US" altLang="ko-KR" sz="1200">
                <a:latin typeface="HY헤드라인M" pitchFamily="18" charset="-127"/>
                <a:ea typeface="HY헤드라인M" pitchFamily="18" charset="-127"/>
              </a:rPr>
              <a:t>New project </a:t>
            </a:r>
            <a:r>
              <a:rPr lang="ko-KR" altLang="en-US" sz="1200">
                <a:latin typeface="HY헤드라인M" pitchFamily="18" charset="-127"/>
                <a:ea typeface="HY헤드라인M" pitchFamily="18" charset="-127"/>
              </a:rPr>
              <a:t>생성하기</a:t>
            </a:r>
          </a:p>
        </p:txBody>
      </p:sp>
      <p:sp>
        <p:nvSpPr>
          <p:cNvPr id="7178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*. </a:t>
            </a:r>
            <a:r>
              <a:rPr kumimoji="0" lang="ko-KR" altLang="en-US" sz="1600" dirty="0"/>
              <a:t>하드웨어 설치 및 프로그램 작성하기</a:t>
            </a:r>
          </a:p>
        </p:txBody>
      </p:sp>
      <p:sp>
        <p:nvSpPr>
          <p:cNvPr id="4" name="타원 3"/>
          <p:cNvSpPr/>
          <p:nvPr/>
        </p:nvSpPr>
        <p:spPr>
          <a:xfrm>
            <a:off x="295275" y="2972123"/>
            <a:ext cx="360363" cy="431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/>
              <a:t>1</a:t>
            </a:r>
            <a:endParaRPr lang="ko-KR" altLang="en-US" b="1" dirty="0"/>
          </a:p>
        </p:txBody>
      </p:sp>
      <p:pic>
        <p:nvPicPr>
          <p:cNvPr id="7185" name="Picture 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24" y="5097016"/>
            <a:ext cx="6734366" cy="4131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타원 14"/>
          <p:cNvSpPr/>
          <p:nvPr/>
        </p:nvSpPr>
        <p:spPr>
          <a:xfrm>
            <a:off x="188640" y="5313288"/>
            <a:ext cx="358775" cy="431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 bwMode="auto">
          <a:xfrm>
            <a:off x="1628800" y="8409385"/>
            <a:ext cx="1224136" cy="144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 bwMode="auto">
          <a:xfrm>
            <a:off x="5733256" y="7329264"/>
            <a:ext cx="936104" cy="144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548680" y="8337376"/>
            <a:ext cx="936104" cy="3600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MCU </a:t>
            </a:r>
            <a:r>
              <a:rPr lang="ko-KR" altLang="en-US" sz="1000" dirty="0" smtClean="0"/>
              <a:t>선택</a:t>
            </a:r>
            <a:endParaRPr lang="ko-KR" altLang="en-US" sz="1000" dirty="0"/>
          </a:p>
        </p:txBody>
      </p:sp>
      <p:sp>
        <p:nvSpPr>
          <p:cNvPr id="18" name="오른쪽 화살표 17"/>
          <p:cNvSpPr/>
          <p:nvPr/>
        </p:nvSpPr>
        <p:spPr>
          <a:xfrm>
            <a:off x="4509120" y="7257256"/>
            <a:ext cx="1080120" cy="3600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Start Project</a:t>
            </a:r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9" name="Picture 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648" y="2720752"/>
            <a:ext cx="3747465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/>
          <p:cNvSpPr/>
          <p:nvPr/>
        </p:nvSpPr>
        <p:spPr>
          <a:xfrm>
            <a:off x="188913" y="1027113"/>
            <a:ext cx="6416675" cy="146526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MCU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를 설정하는 창이 나타난다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회로도 설계대로 핀 할당을 할 수 있다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MCU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가 사용할 클럭을 설정한다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외부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크리스탈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없이 내부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8MHz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클럭을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사용할 것이다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 eaLnBrk="1" latinLnBrk="1" hangingPunct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  - System Clock </a:t>
            </a:r>
            <a:r>
              <a:rPr lang="en-US" altLang="ko-KR" sz="1200" dirty="0" err="1" smtClean="0">
                <a:solidFill>
                  <a:schemeClr val="tx1"/>
                </a:solidFill>
                <a:latin typeface="+mn-ea"/>
              </a:rPr>
              <a:t>Mux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를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PLLCLK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로 변경한다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 eaLnBrk="1" latinLnBrk="1" hangingPunct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  - HCLK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를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64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로 변경 후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엔터를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친다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  <a:endParaRPr lang="en-US" altLang="ko-KR" sz="1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432048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8198" name="TextBox 2"/>
          <p:cNvSpPr txBox="1">
            <a:spLocks noChangeArrowheads="1"/>
          </p:cNvSpPr>
          <p:nvPr/>
        </p:nvSpPr>
        <p:spPr bwMode="auto">
          <a:xfrm>
            <a:off x="676275" y="647700"/>
            <a:ext cx="5441950" cy="277813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STM32F103RCT6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하드웨어 </a:t>
            </a:r>
            <a:r>
              <a:rPr lang="ko-KR" altLang="en-US" sz="1200" dirty="0">
                <a:latin typeface="HY헤드라인M" pitchFamily="18" charset="-127"/>
                <a:ea typeface="HY헤드라인M" pitchFamily="18" charset="-127"/>
              </a:rPr>
              <a:t>설정하기</a:t>
            </a:r>
          </a:p>
        </p:txBody>
      </p:sp>
      <p:sp>
        <p:nvSpPr>
          <p:cNvPr id="8199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/>
              <a:t>1. </a:t>
            </a:r>
            <a:r>
              <a:rPr kumimoji="0" lang="ko-KR" altLang="en-US" sz="1600"/>
              <a:t>하드웨어 설치 및 프로그램 작성하기</a:t>
            </a:r>
          </a:p>
        </p:txBody>
      </p:sp>
      <p:sp>
        <p:nvSpPr>
          <p:cNvPr id="15" name="타원 14"/>
          <p:cNvSpPr/>
          <p:nvPr/>
        </p:nvSpPr>
        <p:spPr bwMode="auto">
          <a:xfrm>
            <a:off x="332656" y="2720752"/>
            <a:ext cx="360362" cy="431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8210" name="Picture 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648" y="5529064"/>
            <a:ext cx="5688632" cy="3630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타원 15"/>
          <p:cNvSpPr/>
          <p:nvPr/>
        </p:nvSpPr>
        <p:spPr bwMode="auto">
          <a:xfrm>
            <a:off x="332656" y="5601072"/>
            <a:ext cx="360362" cy="431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grpSp>
        <p:nvGrpSpPr>
          <p:cNvPr id="24" name="그룹 23"/>
          <p:cNvGrpSpPr/>
          <p:nvPr/>
        </p:nvGrpSpPr>
        <p:grpSpPr>
          <a:xfrm>
            <a:off x="3212976" y="6465168"/>
            <a:ext cx="1080119" cy="792088"/>
            <a:chOff x="6381329" y="6393160"/>
            <a:chExt cx="1080119" cy="792088"/>
          </a:xfrm>
        </p:grpSpPr>
        <p:sp>
          <p:nvSpPr>
            <p:cNvPr id="21" name="직사각형 20"/>
            <p:cNvSpPr/>
            <p:nvPr/>
          </p:nvSpPr>
          <p:spPr bwMode="auto">
            <a:xfrm>
              <a:off x="6381329" y="6393160"/>
              <a:ext cx="1080119" cy="79208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20" name="그림 19" descr="Cap 2018-08-08 13-10-39-725.jpg"/>
            <p:cNvPicPr>
              <a:picLocks noChangeAspect="1"/>
            </p:cNvPicPr>
            <p:nvPr/>
          </p:nvPicPr>
          <p:blipFill>
            <a:blip r:embed="rId4" cstate="print"/>
            <a:srcRect b="57266"/>
            <a:stretch>
              <a:fillRect/>
            </a:stretch>
          </p:blipFill>
          <p:spPr>
            <a:xfrm>
              <a:off x="6430476" y="6459453"/>
              <a:ext cx="971550" cy="671621"/>
            </a:xfrm>
            <a:prstGeom prst="rect">
              <a:avLst/>
            </a:prstGeom>
          </p:spPr>
        </p:pic>
      </p:grpSp>
      <p:grpSp>
        <p:nvGrpSpPr>
          <p:cNvPr id="23" name="그룹 22"/>
          <p:cNvGrpSpPr/>
          <p:nvPr/>
        </p:nvGrpSpPr>
        <p:grpSpPr>
          <a:xfrm>
            <a:off x="1196752" y="7041232"/>
            <a:ext cx="1080119" cy="1944216"/>
            <a:chOff x="9045624" y="4160912"/>
            <a:chExt cx="1080119" cy="1944216"/>
          </a:xfrm>
        </p:grpSpPr>
        <p:sp>
          <p:nvSpPr>
            <p:cNvPr id="22" name="직사각형 21"/>
            <p:cNvSpPr/>
            <p:nvPr/>
          </p:nvSpPr>
          <p:spPr bwMode="auto">
            <a:xfrm>
              <a:off x="9045624" y="4160912"/>
              <a:ext cx="1080119" cy="194421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9" name="그림 18" descr="Cap 2018-08-08 13-10-07-844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4886" y="4207495"/>
              <a:ext cx="971550" cy="18383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6" name="Picture 30"/>
          <p:cNvPicPr>
            <a:picLocks noChangeAspect="1" noChangeArrowheads="1"/>
          </p:cNvPicPr>
          <p:nvPr/>
        </p:nvPicPr>
        <p:blipFill>
          <a:blip r:embed="rId2" cstate="print"/>
          <a:srcRect b="48676"/>
          <a:stretch>
            <a:fillRect/>
          </a:stretch>
        </p:blipFill>
        <p:spPr bwMode="auto">
          <a:xfrm>
            <a:off x="3861048" y="8016180"/>
            <a:ext cx="2819400" cy="64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245" name="Picture 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92" y="8016180"/>
            <a:ext cx="28194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직사각형 2"/>
          <p:cNvSpPr/>
          <p:nvPr/>
        </p:nvSpPr>
        <p:spPr>
          <a:xfrm>
            <a:off x="188913" y="1027113"/>
            <a:ext cx="6416675" cy="234171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UART1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을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Flash Download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용 및 호스트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PC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통신용으로 사용하고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UART2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를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RS485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로 사용하도록 설정한다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171450" indent="-171450" eaLnBrk="1" latinLnBrk="1" hangingPunct="1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USART1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과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USART2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의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Mode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를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Asynchronous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로 변경한다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</a:t>
            </a:r>
          </a:p>
          <a:p>
            <a:pPr marL="171450" indent="-171450" eaLnBrk="1" latinLnBrk="1" hangingPunct="1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PA1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을 클릭하여 </a:t>
            </a:r>
            <a:r>
              <a:rPr lang="en-US" altLang="ko-KR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GPIO_Output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으로 설정한다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 RS485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의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DIR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핀으로 사용할 것이다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</a:t>
            </a:r>
          </a:p>
          <a:p>
            <a:pPr marL="171450" indent="-171450" eaLnBrk="1" latinLnBrk="1" hangingPunct="1"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(2) SPI2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를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TMC5160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제어용으로 사용하도록 설정한다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</a:t>
            </a:r>
          </a:p>
          <a:p>
            <a:pPr marL="171450" indent="-171450" eaLnBrk="1" latinLnBrk="1" hangingPunct="1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SPI2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의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Mode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를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Full-Duplex Master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로 변경한다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</a:t>
            </a:r>
          </a:p>
          <a:p>
            <a:pPr marL="171450" indent="-171450" eaLnBrk="1" latinLnBrk="1" hangingPunct="1"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(3) FRAM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제어용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I2C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를 사용하도록 설정한다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</a:t>
            </a:r>
          </a:p>
          <a:p>
            <a:pPr marL="171450" indent="-171450" eaLnBrk="1" latinLnBrk="1" hangingPunct="1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I2C1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을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I2C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로 변경한다</a:t>
            </a:r>
            <a:endParaRPr lang="en-US" altLang="ko-KR" sz="1200" dirty="0" smtClean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  <a:sym typeface="Wingdings" panose="05000000000000000000" pitchFamily="2" charset="2"/>
            </a:endParaRPr>
          </a:p>
          <a:p>
            <a:pPr marL="171450" indent="-171450" eaLnBrk="1" latinLnBrk="1" hangingPunct="1">
              <a:lnSpc>
                <a:spcPct val="150000"/>
              </a:lnSpc>
              <a:defRPr/>
            </a:pP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432048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627063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STM32F103RCT6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통신 </a:t>
            </a:r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PIN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할당하기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/>
              <a:t>1. </a:t>
            </a:r>
            <a:r>
              <a:rPr kumimoji="0" lang="ko-KR" altLang="en-US" sz="1600"/>
              <a:t>하드웨어 설치 및 프로그램 작성하기</a:t>
            </a:r>
          </a:p>
        </p:txBody>
      </p:sp>
      <p:sp>
        <p:nvSpPr>
          <p:cNvPr id="15" name="타원 14"/>
          <p:cNvSpPr/>
          <p:nvPr/>
        </p:nvSpPr>
        <p:spPr bwMode="auto">
          <a:xfrm>
            <a:off x="44624" y="7977336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6" name="타원 15"/>
          <p:cNvSpPr/>
          <p:nvPr/>
        </p:nvSpPr>
        <p:spPr bwMode="auto">
          <a:xfrm>
            <a:off x="3500685" y="7977336"/>
            <a:ext cx="360363" cy="431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pic>
        <p:nvPicPr>
          <p:cNvPr id="9247" name="Picture 31"/>
          <p:cNvPicPr>
            <a:picLocks noChangeAspect="1" noChangeArrowheads="1"/>
          </p:cNvPicPr>
          <p:nvPr/>
        </p:nvPicPr>
        <p:blipFill>
          <a:blip r:embed="rId4" cstate="print"/>
          <a:srcRect b="65855"/>
          <a:stretch>
            <a:fillRect/>
          </a:stretch>
        </p:blipFill>
        <p:spPr bwMode="auto">
          <a:xfrm>
            <a:off x="3861048" y="8841432"/>
            <a:ext cx="2819400" cy="429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타원 30"/>
          <p:cNvSpPr/>
          <p:nvPr/>
        </p:nvSpPr>
        <p:spPr bwMode="auto">
          <a:xfrm>
            <a:off x="3501008" y="8841432"/>
            <a:ext cx="360363" cy="431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pic>
        <p:nvPicPr>
          <p:cNvPr id="9248" name="Picture 3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624" y="3504987"/>
            <a:ext cx="6669360" cy="425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/>
              <a:t>1. </a:t>
            </a:r>
            <a:r>
              <a:rPr kumimoji="0" lang="en-US" altLang="ko-KR" sz="1600" dirty="0" smtClean="0"/>
              <a:t>Board Diagram</a:t>
            </a:r>
            <a:endParaRPr kumimoji="0"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188913" y="1065212"/>
            <a:ext cx="6416675" cy="179955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24V/5A </a:t>
            </a:r>
            <a:r>
              <a:rPr lang="ko-KR" altLang="en-US" sz="1200" dirty="0" smtClean="0">
                <a:solidFill>
                  <a:schemeClr val="tx1"/>
                </a:solidFill>
              </a:rPr>
              <a:t>전원 입력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메인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IC : STM32F103RCT6, TMC5160-TA</a:t>
            </a:r>
          </a:p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USB UART, Isolated 485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각각 하나씩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Ref Switch 4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개 입력가능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 Ref Switch 1,2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는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TMC5160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의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REFF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과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REFR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로 연결 가능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16Kbit FRAM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내장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6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비트 어드레스 스위치 및 상태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LED 4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개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148" name="TextBox 2"/>
          <p:cNvSpPr txBox="1">
            <a:spLocks noChangeArrowheads="1"/>
          </p:cNvSpPr>
          <p:nvPr/>
        </p:nvSpPr>
        <p:spPr bwMode="auto">
          <a:xfrm>
            <a:off x="39688" y="646113"/>
            <a:ext cx="4276725" cy="277812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TMC5160 1ch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보드 블록 다이어그램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44624" y="3800872"/>
            <a:ext cx="720080" cy="432048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 smtClean="0"/>
              <a:t>24V IN</a:t>
            </a:r>
            <a:endParaRPr lang="ko-KR" altLang="en-US" sz="10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64096" y="3836876"/>
            <a:ext cx="1584176" cy="410344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Regulator &amp; LDO</a:t>
            </a:r>
          </a:p>
          <a:p>
            <a:pPr algn="ctr"/>
            <a:r>
              <a:rPr lang="en-US" altLang="ko-KR" sz="1200" dirty="0" smtClean="0"/>
              <a:t>5V, 3.3V</a:t>
            </a:r>
            <a:endParaRPr lang="ko-KR" altLang="en-US" sz="12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808312" y="3764868"/>
            <a:ext cx="1584176" cy="1512168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STM32F103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752528" y="4232920"/>
            <a:ext cx="1872208" cy="288032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Sensor IN x4</a:t>
            </a:r>
            <a:endParaRPr lang="ko-KR" altLang="en-US" sz="12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4752528" y="4592960"/>
            <a:ext cx="1872208" cy="288032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GPO x2</a:t>
            </a:r>
            <a:endParaRPr lang="ko-KR" altLang="en-US" sz="12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864096" y="4340932"/>
            <a:ext cx="1584176" cy="288032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Status LEDs x4</a:t>
            </a:r>
            <a:endParaRPr lang="ko-KR" altLang="en-US" sz="1200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4752528" y="3764868"/>
            <a:ext cx="1872208" cy="396044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UART x2(FT232 </a:t>
            </a:r>
          </a:p>
          <a:p>
            <a:pPr algn="ctr"/>
            <a:r>
              <a:rPr lang="en-US" altLang="ko-KR" sz="1200" dirty="0" smtClean="0"/>
              <a:t>and isolated 485)</a:t>
            </a:r>
            <a:endParaRPr lang="ko-KR" altLang="en-US" sz="1200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808312" y="6069124"/>
            <a:ext cx="1584176" cy="432048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TMC5160-TA</a:t>
            </a:r>
          </a:p>
          <a:p>
            <a:pPr algn="ctr"/>
            <a:r>
              <a:rPr lang="en-US" altLang="ko-KR" sz="1200" dirty="0" smtClean="0"/>
              <a:t>TQFP-EP48</a:t>
            </a:r>
            <a:endParaRPr lang="ko-KR" altLang="en-US" sz="1200" dirty="0"/>
          </a:p>
        </p:txBody>
      </p:sp>
      <p:sp>
        <p:nvSpPr>
          <p:cNvPr id="34" name="위쪽/아래쪽 화살표 33"/>
          <p:cNvSpPr/>
          <p:nvPr/>
        </p:nvSpPr>
        <p:spPr>
          <a:xfrm>
            <a:off x="3384376" y="5349044"/>
            <a:ext cx="484632" cy="648072"/>
          </a:xfrm>
          <a:prstGeom prst="up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TextBox 22"/>
          <p:cNvSpPr txBox="1"/>
          <p:nvPr/>
        </p:nvSpPr>
        <p:spPr>
          <a:xfrm>
            <a:off x="3707472" y="5529921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 smtClean="0"/>
              <a:t>SPI</a:t>
            </a:r>
            <a:endParaRPr lang="ko-KR" altLang="en-US" sz="1200" dirty="0"/>
          </a:p>
        </p:txBody>
      </p:sp>
      <p:sp>
        <p:nvSpPr>
          <p:cNvPr id="36" name="오른쪽 화살표 35"/>
          <p:cNvSpPr/>
          <p:nvPr/>
        </p:nvSpPr>
        <p:spPr>
          <a:xfrm>
            <a:off x="4752528" y="7041232"/>
            <a:ext cx="1872208" cy="432048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A. /A, B, /B</a:t>
            </a:r>
            <a:endParaRPr lang="ko-KR" altLang="en-US" sz="12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4752528" y="4953000"/>
            <a:ext cx="1872208" cy="288032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FRAM</a:t>
            </a:r>
            <a:endParaRPr lang="ko-KR" altLang="en-US" sz="12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2808312" y="6681192"/>
            <a:ext cx="1584176" cy="432048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Ext FET x8</a:t>
            </a:r>
            <a:endParaRPr lang="ko-KR" altLang="en-US" sz="1200" dirty="0"/>
          </a:p>
        </p:txBody>
      </p:sp>
      <p:sp>
        <p:nvSpPr>
          <p:cNvPr id="39" name="왼쪽 화살표 38"/>
          <p:cNvSpPr/>
          <p:nvPr/>
        </p:nvSpPr>
        <p:spPr>
          <a:xfrm>
            <a:off x="4752528" y="6105128"/>
            <a:ext cx="1800200" cy="432048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Encoder A/B/N</a:t>
            </a:r>
            <a:endParaRPr lang="ko-KR" altLang="en-US" sz="1200" dirty="0"/>
          </a:p>
        </p:txBody>
      </p:sp>
      <p:sp>
        <p:nvSpPr>
          <p:cNvPr id="40" name="왼쪽 화살표 39"/>
          <p:cNvSpPr/>
          <p:nvPr/>
        </p:nvSpPr>
        <p:spPr>
          <a:xfrm>
            <a:off x="4752528" y="6609184"/>
            <a:ext cx="1800200" cy="432048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/>
              <a:t>REFR/REFL</a:t>
            </a:r>
            <a:endParaRPr lang="ko-KR" altLang="en-US" sz="1200" dirty="0"/>
          </a:p>
        </p:txBody>
      </p:sp>
      <p:sp>
        <p:nvSpPr>
          <p:cNvPr id="41" name="직사각형 40"/>
          <p:cNvSpPr/>
          <p:nvPr/>
        </p:nvSpPr>
        <p:spPr>
          <a:xfrm>
            <a:off x="792088" y="3656856"/>
            <a:ext cx="5976664" cy="3960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864096" y="4736976"/>
            <a:ext cx="1584176" cy="288032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err="1" smtClean="0"/>
              <a:t>Addr</a:t>
            </a:r>
            <a:r>
              <a:rPr lang="en-US" altLang="ko-KR" sz="1200" dirty="0" smtClean="0"/>
              <a:t> Switch 6 bit</a:t>
            </a:r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8913" y="1027113"/>
            <a:ext cx="6416675" cy="97355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STATUS0~3, ADR0~5, DRV_ENN, GPO_0~1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을 </a:t>
            </a:r>
            <a:r>
              <a:rPr lang="en-US" altLang="ko-KR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GPIO_Output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으로 설정한다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171450" indent="-171450" eaLnBrk="1" latinLnBrk="1" hangingPunct="1"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(2)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해당 핀을 오른쪽 클릭하면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Enter User Label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을 선택해서 핀의 이름을 변경할 수 있다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  <a:sym typeface="Wingdings" panose="05000000000000000000" pitchFamily="2" charset="2"/>
            </a:endParaRPr>
          </a:p>
          <a:p>
            <a:pPr marL="171450" indent="-171450" eaLnBrk="1" latinLnBrk="1" hangingPunct="1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     </a:t>
            </a:r>
            <a:r>
              <a:rPr lang="ko-KR" altLang="en-US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회도로의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Pin Alias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대로 변경하자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432048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627063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STM32F103RCT6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출력 </a:t>
            </a:r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PIN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할당하기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/>
              <a:t>1. </a:t>
            </a:r>
            <a:r>
              <a:rPr kumimoji="0" lang="ko-KR" altLang="en-US" sz="1600"/>
              <a:t>하드웨어 설치 및 프로그램 작성하기</a:t>
            </a:r>
          </a:p>
        </p:txBody>
      </p:sp>
      <p:sp>
        <p:nvSpPr>
          <p:cNvPr id="16" name="타원 15"/>
          <p:cNvSpPr/>
          <p:nvPr/>
        </p:nvSpPr>
        <p:spPr bwMode="auto">
          <a:xfrm>
            <a:off x="188640" y="6681192"/>
            <a:ext cx="360363" cy="431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024" y="2144688"/>
            <a:ext cx="6701908" cy="4277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타원 14"/>
          <p:cNvSpPr/>
          <p:nvPr/>
        </p:nvSpPr>
        <p:spPr bwMode="auto">
          <a:xfrm>
            <a:off x="188640" y="2144688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 b="39488"/>
          <a:stretch>
            <a:fillRect/>
          </a:stretch>
        </p:blipFill>
        <p:spPr bwMode="auto">
          <a:xfrm>
            <a:off x="692696" y="6681192"/>
            <a:ext cx="1219200" cy="772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 cstate="print"/>
          <a:srcRect b="39488"/>
          <a:stretch>
            <a:fillRect/>
          </a:stretch>
        </p:blipFill>
        <p:spPr bwMode="auto">
          <a:xfrm>
            <a:off x="3433936" y="6681192"/>
            <a:ext cx="1219200" cy="77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0688" y="7833320"/>
            <a:ext cx="12192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33936" y="7833320"/>
            <a:ext cx="12192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오른쪽 화살표 16"/>
          <p:cNvSpPr/>
          <p:nvPr/>
        </p:nvSpPr>
        <p:spPr>
          <a:xfrm>
            <a:off x="2204864" y="682520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2204864" y="819336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8913" y="1027113"/>
            <a:ext cx="6416675" cy="97355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SENSOR0~3, DIAG0~1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을 </a:t>
            </a:r>
            <a:r>
              <a:rPr lang="en-US" altLang="ko-KR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GPIO_Input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으로 설정한다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171450" indent="-171450" eaLnBrk="1" latinLnBrk="1" hangingPunct="1"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(2)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해당 핀을 오른쪽 클릭하면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Enter User Label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을 선택해서 핀의 이름을 변경할 수 있다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  <a:sym typeface="Wingdings" panose="05000000000000000000" pitchFamily="2" charset="2"/>
            </a:endParaRPr>
          </a:p>
          <a:p>
            <a:pPr marL="171450" indent="-171450" eaLnBrk="1" latinLnBrk="1" hangingPunct="1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     </a:t>
            </a:r>
            <a:r>
              <a:rPr lang="ko-KR" altLang="en-US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회도로의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Pin Alias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대로 변경하자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432048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 smtClean="0"/>
              <a:t>6</a:t>
            </a:r>
            <a:endParaRPr lang="ko-KR" altLang="en-US" sz="1400" b="1" dirty="0"/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627063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STM32F103RCT6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입력 </a:t>
            </a:r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PIN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할당하기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/>
              <a:t>1. </a:t>
            </a:r>
            <a:r>
              <a:rPr kumimoji="0" lang="ko-KR" altLang="en-US" sz="1600"/>
              <a:t>하드웨어 설치 및 프로그램 작성하기</a:t>
            </a:r>
          </a:p>
        </p:txBody>
      </p:sp>
      <p:sp>
        <p:nvSpPr>
          <p:cNvPr id="17" name="오른쪽 화살표 16"/>
          <p:cNvSpPr/>
          <p:nvPr/>
        </p:nvSpPr>
        <p:spPr>
          <a:xfrm>
            <a:off x="2204864" y="682520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2204864" y="819336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312" y="2144688"/>
            <a:ext cx="6657056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타원 15"/>
          <p:cNvSpPr/>
          <p:nvPr/>
        </p:nvSpPr>
        <p:spPr bwMode="auto">
          <a:xfrm>
            <a:off x="188640" y="6681192"/>
            <a:ext cx="360363" cy="431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5" name="타원 14"/>
          <p:cNvSpPr/>
          <p:nvPr/>
        </p:nvSpPr>
        <p:spPr bwMode="auto">
          <a:xfrm>
            <a:off x="188640" y="2144688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632" y="6556970"/>
            <a:ext cx="12192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944" y="6537176"/>
            <a:ext cx="12192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2696" y="7977336"/>
            <a:ext cx="12192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77952" y="7977336"/>
            <a:ext cx="12192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648" y="6057652"/>
            <a:ext cx="2520280" cy="227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/>
          <p:cNvSpPr/>
          <p:nvPr/>
        </p:nvSpPr>
        <p:spPr>
          <a:xfrm>
            <a:off x="188913" y="1027113"/>
            <a:ext cx="6416675" cy="1189583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Configuration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탭으로 가면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Connectivity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항목 아래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USART1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을 선택하여 세부 설정 가능하다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28600" indent="-228600" eaLnBrk="1" latinLnBrk="1" hangingPunct="1">
              <a:lnSpc>
                <a:spcPct val="150000"/>
              </a:lnSpc>
              <a:buAutoNum type="arabicParenBoth" startAt="2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Parameter Settings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의 항목은 변경할 필요없이 그대로 </a:t>
            </a:r>
            <a:r>
              <a:rPr lang="ko-KR" altLang="en-US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쓰면된다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</a:t>
            </a:r>
          </a:p>
          <a:p>
            <a:pPr marL="228600" indent="-228600" eaLnBrk="1" latinLnBrk="1" hangingPunct="1">
              <a:lnSpc>
                <a:spcPct val="150000"/>
              </a:lnSpc>
              <a:buAutoNum type="arabicParenBoth" startAt="2"/>
              <a:defRPr/>
            </a:pPr>
            <a:r>
              <a:rPr lang="en-US" altLang="ko-KR" sz="1200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변경해야 할 부분은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DMA Settings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항목에 있다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432048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/>
              <a:t>7</a:t>
            </a:r>
            <a:endParaRPr lang="ko-KR" altLang="en-US" sz="1400" b="1" dirty="0"/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627063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STM32F103RCT6 USART1 Configuration-1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/>
              <a:t>1. </a:t>
            </a:r>
            <a:r>
              <a:rPr kumimoji="0" lang="ko-KR" altLang="en-US" sz="1600"/>
              <a:t>하드웨어 설치 및 프로그램 작성하기</a:t>
            </a:r>
          </a:p>
        </p:txBody>
      </p:sp>
      <p:sp>
        <p:nvSpPr>
          <p:cNvPr id="16" name="타원 15"/>
          <p:cNvSpPr/>
          <p:nvPr/>
        </p:nvSpPr>
        <p:spPr bwMode="auto">
          <a:xfrm>
            <a:off x="260648" y="6062920"/>
            <a:ext cx="360363" cy="431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640" y="2504728"/>
            <a:ext cx="4797152" cy="3061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타원 14"/>
          <p:cNvSpPr/>
          <p:nvPr/>
        </p:nvSpPr>
        <p:spPr bwMode="auto">
          <a:xfrm>
            <a:off x="189905" y="2540551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8106" y="6017383"/>
            <a:ext cx="2883222" cy="26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타원 19"/>
          <p:cNvSpPr/>
          <p:nvPr/>
        </p:nvSpPr>
        <p:spPr bwMode="auto">
          <a:xfrm>
            <a:off x="3498106" y="6089391"/>
            <a:ext cx="360363" cy="431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3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640" y="2923664"/>
            <a:ext cx="2883222" cy="26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/>
          <p:cNvSpPr/>
          <p:nvPr/>
        </p:nvSpPr>
        <p:spPr>
          <a:xfrm>
            <a:off x="188913" y="1027113"/>
            <a:ext cx="6416675" cy="1189583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Add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버튼을 누르면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DMA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채널이 추가된다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28600" indent="-228600" eaLnBrk="1" latinLnBrk="1" hangingPunct="1">
              <a:lnSpc>
                <a:spcPct val="150000"/>
              </a:lnSpc>
              <a:buAutoNum type="arabicParenBoth" startAt="2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 Select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를 클릭하여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USART1_RX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를 선택한다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 </a:t>
            </a:r>
            <a:endParaRPr lang="en-US" altLang="ko-KR" sz="1200" dirty="0" smtClean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  <a:sym typeface="Wingdings" panose="05000000000000000000" pitchFamily="2" charset="2"/>
            </a:endParaRPr>
          </a:p>
          <a:p>
            <a:pPr marL="228600" indent="-228600" eaLnBrk="1" latinLnBrk="1" hangingPunct="1">
              <a:lnSpc>
                <a:spcPct val="150000"/>
              </a:lnSpc>
              <a:buAutoNum type="arabicParenBoth" startAt="2"/>
              <a:defRPr/>
            </a:pPr>
            <a:r>
              <a:rPr lang="en-US" altLang="ko-KR" sz="1200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DMA Request Settings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의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Mode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를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Circular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로 변경한다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</a:t>
            </a:r>
          </a:p>
          <a:p>
            <a:pPr marL="228600" indent="-228600" eaLnBrk="1" latinLnBrk="1" hangingPunct="1">
              <a:lnSpc>
                <a:spcPct val="150000"/>
              </a:lnSpc>
              <a:buAutoNum type="arabicParenBoth" startAt="2"/>
              <a:defRPr/>
            </a:pPr>
            <a:r>
              <a:rPr lang="en-US" altLang="ko-KR" sz="1200" dirty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Apply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눌러주자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 UART1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은 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DMA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방식으로 통신할 것이다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432048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 smtClean="0"/>
              <a:t>8</a:t>
            </a:r>
            <a:endParaRPr lang="ko-KR" altLang="en-US" sz="1400" b="1" dirty="0"/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627063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STM32F103RCT6 USART1 Configuration-2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/>
              <a:t>1. </a:t>
            </a:r>
            <a:r>
              <a:rPr kumimoji="0" lang="ko-KR" altLang="en-US" sz="1600"/>
              <a:t>하드웨어 설치 및 프로그램 작성하기</a:t>
            </a:r>
          </a:p>
        </p:txBody>
      </p:sp>
      <p:sp>
        <p:nvSpPr>
          <p:cNvPr id="16" name="타원 15"/>
          <p:cNvSpPr/>
          <p:nvPr/>
        </p:nvSpPr>
        <p:spPr bwMode="auto">
          <a:xfrm>
            <a:off x="3717032" y="2432720"/>
            <a:ext cx="360363" cy="431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5" name="타원 14"/>
          <p:cNvSpPr/>
          <p:nvPr/>
        </p:nvSpPr>
        <p:spPr bwMode="auto">
          <a:xfrm>
            <a:off x="188640" y="2431380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2" name="오른쪽 화살표 11"/>
          <p:cNvSpPr/>
          <p:nvPr/>
        </p:nvSpPr>
        <p:spPr>
          <a:xfrm>
            <a:off x="1412776" y="4439419"/>
            <a:ext cx="864096" cy="3600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Add </a:t>
            </a:r>
            <a:r>
              <a:rPr lang="ko-KR" altLang="en-US" sz="1000" dirty="0" smtClean="0"/>
              <a:t>클릭</a:t>
            </a:r>
            <a:endParaRPr lang="ko-KR" altLang="en-US" sz="1000" dirty="0"/>
          </a:p>
        </p:txBody>
      </p:sp>
      <p:sp>
        <p:nvSpPr>
          <p:cNvPr id="13" name="직사각형 12"/>
          <p:cNvSpPr/>
          <p:nvPr/>
        </p:nvSpPr>
        <p:spPr bwMode="auto">
          <a:xfrm>
            <a:off x="2348879" y="4546352"/>
            <a:ext cx="360041" cy="144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17032" y="2923664"/>
            <a:ext cx="2880320" cy="26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8640" y="6236032"/>
            <a:ext cx="2880320" cy="26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타원 19"/>
          <p:cNvSpPr/>
          <p:nvPr/>
        </p:nvSpPr>
        <p:spPr bwMode="auto">
          <a:xfrm>
            <a:off x="188640" y="5745088"/>
            <a:ext cx="360363" cy="431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3</a:t>
            </a:r>
            <a:endParaRPr lang="ko-KR" altLang="en-US" b="1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17032" y="6236032"/>
            <a:ext cx="2880320" cy="26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타원 16"/>
          <p:cNvSpPr/>
          <p:nvPr/>
        </p:nvSpPr>
        <p:spPr bwMode="auto">
          <a:xfrm>
            <a:off x="3717032" y="5745088"/>
            <a:ext cx="360363" cy="4318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18" name="오른쪽 화살표 17"/>
          <p:cNvSpPr/>
          <p:nvPr/>
        </p:nvSpPr>
        <p:spPr>
          <a:xfrm>
            <a:off x="2708920" y="3224808"/>
            <a:ext cx="1008112" cy="3600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Select </a:t>
            </a:r>
            <a:r>
              <a:rPr lang="ko-KR" altLang="en-US" sz="1000" dirty="0" smtClean="0"/>
              <a:t>클릭</a:t>
            </a:r>
            <a:endParaRPr lang="ko-KR" altLang="en-US" sz="1000" dirty="0"/>
          </a:p>
        </p:txBody>
      </p:sp>
      <p:sp>
        <p:nvSpPr>
          <p:cNvPr id="21" name="왼쪽 화살표 20"/>
          <p:cNvSpPr/>
          <p:nvPr/>
        </p:nvSpPr>
        <p:spPr>
          <a:xfrm>
            <a:off x="1052736" y="8121352"/>
            <a:ext cx="792088" cy="28803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Circular</a:t>
            </a:r>
            <a:endParaRPr lang="ko-KR" altLang="en-US" sz="1000" dirty="0"/>
          </a:p>
        </p:txBody>
      </p:sp>
      <p:sp>
        <p:nvSpPr>
          <p:cNvPr id="22" name="오른쪽 화살표 21"/>
          <p:cNvSpPr/>
          <p:nvPr/>
        </p:nvSpPr>
        <p:spPr>
          <a:xfrm>
            <a:off x="4581128" y="8625408"/>
            <a:ext cx="864096" cy="3600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Apply</a:t>
            </a:r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8913" y="1027113"/>
            <a:ext cx="6416675" cy="68552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다 끝나간다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 NVIC Settings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에서 인터럽트 설정만 하면 끝이다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USART1 global interrupt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의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Enabled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를 체크한 후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Apply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버튼을 누른다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432048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 smtClean="0"/>
              <a:t>9</a:t>
            </a:r>
            <a:endParaRPr lang="ko-KR" altLang="en-US" sz="1400" b="1" dirty="0"/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627063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STM32F103RCT6 USART1 Configuration-3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/>
              <a:t>1. </a:t>
            </a:r>
            <a:r>
              <a:rPr kumimoji="0" lang="ko-KR" altLang="en-US" sz="1600"/>
              <a:t>하드웨어 설치 및 프로그램 작성하기</a:t>
            </a:r>
          </a:p>
        </p:txBody>
      </p:sp>
      <p:sp>
        <p:nvSpPr>
          <p:cNvPr id="15" name="타원 14"/>
          <p:cNvSpPr/>
          <p:nvPr/>
        </p:nvSpPr>
        <p:spPr bwMode="auto">
          <a:xfrm>
            <a:off x="188640" y="2431380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4704" y="2504728"/>
            <a:ext cx="5211960" cy="4714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직사각형 22"/>
          <p:cNvSpPr/>
          <p:nvPr/>
        </p:nvSpPr>
        <p:spPr bwMode="auto">
          <a:xfrm>
            <a:off x="3429001" y="3268241"/>
            <a:ext cx="216024" cy="144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왼쪽 화살표 20"/>
          <p:cNvSpPr/>
          <p:nvPr/>
        </p:nvSpPr>
        <p:spPr>
          <a:xfrm>
            <a:off x="3717032" y="3191474"/>
            <a:ext cx="792088" cy="28803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Check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 bwMode="auto">
          <a:xfrm>
            <a:off x="4055864" y="6969224"/>
            <a:ext cx="576064" cy="216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3140968" y="6897216"/>
            <a:ext cx="864096" cy="3600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Apply</a:t>
            </a:r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8913" y="1027113"/>
            <a:ext cx="6416675" cy="140560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TMC5160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제어용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SPI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설정을 해보자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 </a:t>
            </a:r>
            <a:r>
              <a:rPr lang="ko-KR" altLang="en-US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클럭은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4MHz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이하로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TMC5160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의 타이밍에 맞게 </a:t>
            </a:r>
            <a:endParaRPr lang="en-US" altLang="ko-KR" sz="1200" dirty="0" smtClean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28600" indent="-228600" eaLnBrk="1" latinLnBrk="1" hangingPunct="1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설정하면 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TMC5160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의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SPI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파형이다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 </a:t>
            </a:r>
          </a:p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Prescaler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8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로 설정하면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SPI 4MHz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로 설정된다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 Clock Polarity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와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Clock Phase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는 각각</a:t>
            </a:r>
            <a:endParaRPr lang="en-US" altLang="ko-KR" sz="1200" dirty="0" smtClean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28600" indent="-228600" eaLnBrk="1" latinLnBrk="1" hangingPunct="1"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   High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와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2 Edge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로 설정하면 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 Apply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버튼을 누르면 설정 끝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432048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 smtClean="0"/>
              <a:t>10</a:t>
            </a:r>
            <a:endParaRPr lang="ko-KR" altLang="en-US" sz="1400" b="1" dirty="0"/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627063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STM32F103RCT6 SPI Configuration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/>
              <a:t>1. </a:t>
            </a:r>
            <a:r>
              <a:rPr kumimoji="0" lang="ko-KR" altLang="en-US" sz="1600"/>
              <a:t>하드웨어 설치 및 프로그램 작성하기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0648" y="2992077"/>
            <a:ext cx="621839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타원 14"/>
          <p:cNvSpPr/>
          <p:nvPr/>
        </p:nvSpPr>
        <p:spPr bwMode="auto">
          <a:xfrm>
            <a:off x="188640" y="2558689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80928" y="4936293"/>
            <a:ext cx="3744416" cy="4481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타원 13"/>
          <p:cNvSpPr/>
          <p:nvPr/>
        </p:nvSpPr>
        <p:spPr bwMode="auto">
          <a:xfrm>
            <a:off x="260648" y="5008301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 l="2739" b="23081"/>
          <a:stretch>
            <a:fillRect/>
          </a:stretch>
        </p:blipFill>
        <p:spPr bwMode="auto">
          <a:xfrm>
            <a:off x="476672" y="6969224"/>
            <a:ext cx="3835477" cy="959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직사각형 23"/>
          <p:cNvSpPr/>
          <p:nvPr/>
        </p:nvSpPr>
        <p:spPr bwMode="auto">
          <a:xfrm>
            <a:off x="2708920" y="5961112"/>
            <a:ext cx="388843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화살표 연결선 16"/>
          <p:cNvCxnSpPr>
            <a:stCxn id="24" idx="1"/>
            <a:endCxn id="2052" idx="0"/>
          </p:cNvCxnSpPr>
          <p:nvPr/>
        </p:nvCxnSpPr>
        <p:spPr>
          <a:xfrm flipH="1">
            <a:off x="2394411" y="6285148"/>
            <a:ext cx="314509" cy="6840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 bwMode="auto">
          <a:xfrm>
            <a:off x="2276872" y="3512840"/>
            <a:ext cx="21602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9" name="직선 화살표 연결선 18"/>
          <p:cNvCxnSpPr>
            <a:stCxn id="27" idx="0"/>
            <a:endCxn id="23" idx="2"/>
          </p:cNvCxnSpPr>
          <p:nvPr/>
        </p:nvCxnSpPr>
        <p:spPr>
          <a:xfrm flipV="1">
            <a:off x="1340768" y="3872880"/>
            <a:ext cx="1044116" cy="23762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04664" y="6249144"/>
            <a:ext cx="1872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  <a:latin typeface="+mn-ea"/>
                <a:ea typeface="+mn-ea"/>
              </a:rPr>
              <a:t>CSN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  <a:ea typeface="+mn-ea"/>
              </a:rPr>
              <a:t>이 로우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  <a:ea typeface="+mn-ea"/>
              </a:rPr>
              <a:t>상태일때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  <a:ea typeface="+mn-ea"/>
              </a:rPr>
              <a:t>첫번째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  <a:ea typeface="+mn-ea"/>
              </a:rPr>
              <a:t>엣지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  <a:ea typeface="+mn-ea"/>
              </a:rPr>
              <a:t>하강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  <a:ea typeface="+mn-ea"/>
              </a:rPr>
              <a:t>말고 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  <a:ea typeface="+mn-ea"/>
              </a:rPr>
              <a:t>두번째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  <a:ea typeface="+mn-ea"/>
              </a:rPr>
              <a:t>엣지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  <a:ea typeface="+mn-ea"/>
              </a:rPr>
              <a:t>상승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  <a:ea typeface="+mn-ea"/>
              </a:rPr>
              <a:t>부터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  <a:ea typeface="+mn-ea"/>
              </a:rPr>
              <a:t>유효클럭임을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  <a:ea typeface="+mn-ea"/>
              </a:rPr>
              <a:t> 의미함</a:t>
            </a:r>
            <a:endParaRPr lang="ko-KR" altLang="en-US" sz="1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5013176" y="9201472"/>
            <a:ext cx="576064" cy="216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4098280" y="9129464"/>
            <a:ext cx="864096" cy="3600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Apply</a:t>
            </a:r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8913" y="1027113"/>
            <a:ext cx="6416675" cy="97355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USART2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와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I2C1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은 기본 설정을 건드릴 필요 없다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USART2 : 115200, 8, None, 1</a:t>
            </a:r>
          </a:p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I2C1 : 100KHz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432048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 smtClean="0"/>
              <a:t>11</a:t>
            </a:r>
            <a:endParaRPr lang="ko-KR" altLang="en-US" sz="1400" b="1" dirty="0"/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627063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STM32F103RCT6 USART2, I2C1 Configuration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/>
              <a:t>1. </a:t>
            </a:r>
            <a:r>
              <a:rPr kumimoji="0" lang="ko-KR" altLang="en-US" sz="1600"/>
              <a:t>하드웨어 설치 및 프로그램 작성하기</a:t>
            </a:r>
          </a:p>
        </p:txBody>
      </p:sp>
      <p:sp>
        <p:nvSpPr>
          <p:cNvPr id="15" name="타원 14"/>
          <p:cNvSpPr/>
          <p:nvPr/>
        </p:nvSpPr>
        <p:spPr bwMode="auto">
          <a:xfrm>
            <a:off x="188640" y="2504729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 bwMode="auto">
          <a:xfrm>
            <a:off x="188640" y="5529065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84984" y="2360712"/>
            <a:ext cx="3312368" cy="2996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84984" y="5529064"/>
            <a:ext cx="3312368" cy="2983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 b="25966"/>
          <a:stretch>
            <a:fillRect/>
          </a:stretch>
        </p:blipFill>
        <p:spPr bwMode="auto">
          <a:xfrm>
            <a:off x="332656" y="3728864"/>
            <a:ext cx="4486275" cy="923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6672" y="7041232"/>
            <a:ext cx="412432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4904" y="5745088"/>
            <a:ext cx="4078796" cy="3672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/>
          <p:cNvSpPr/>
          <p:nvPr/>
        </p:nvSpPr>
        <p:spPr>
          <a:xfrm>
            <a:off x="188913" y="1027113"/>
            <a:ext cx="6416675" cy="97355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상태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LED,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보드의 주소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드라이버 활성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비활성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등등의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IO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설정을 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이걸</a:t>
            </a:r>
            <a:endParaRPr lang="en-US" altLang="ko-KR" sz="1200" dirty="0" smtClean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이런식으로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물론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Apply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클릭하는걸 </a:t>
            </a:r>
            <a:r>
              <a:rPr lang="ko-KR" altLang="en-US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잊지말자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432048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 smtClean="0"/>
              <a:t>11</a:t>
            </a:r>
            <a:endParaRPr lang="ko-KR" altLang="en-US" sz="1400" b="1" dirty="0"/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627063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STM32F103RCT6 GPIO Configuration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/>
              <a:t>1. </a:t>
            </a:r>
            <a:r>
              <a:rPr kumimoji="0" lang="ko-KR" altLang="en-US" sz="1600"/>
              <a:t>하드웨어 설치 및 프로그램 작성하기</a:t>
            </a:r>
          </a:p>
        </p:txBody>
      </p:sp>
      <p:sp>
        <p:nvSpPr>
          <p:cNvPr id="15" name="타원 14"/>
          <p:cNvSpPr/>
          <p:nvPr/>
        </p:nvSpPr>
        <p:spPr bwMode="auto">
          <a:xfrm>
            <a:off x="188640" y="2504729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 bwMode="auto">
          <a:xfrm>
            <a:off x="188640" y="6031780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64904" y="2072680"/>
            <a:ext cx="4079162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 bwMode="auto">
          <a:xfrm>
            <a:off x="5115664" y="9201472"/>
            <a:ext cx="576064" cy="216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4200768" y="9129464"/>
            <a:ext cx="864096" cy="3600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Apply</a:t>
            </a:r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Cap 2018-08-31 17-02-22-02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80" y="6393160"/>
            <a:ext cx="3844766" cy="2773680"/>
          </a:xfrm>
          <a:prstGeom prst="rect">
            <a:avLst/>
          </a:prstGeom>
        </p:spPr>
      </p:pic>
      <p:pic>
        <p:nvPicPr>
          <p:cNvPr id="12" name="그림 11" descr="Cap 2018-08-31 16-50-33-40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0688" y="2395344"/>
            <a:ext cx="3844766" cy="2773680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14389" y="4091401"/>
            <a:ext cx="4508564" cy="5369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/>
          <p:cNvSpPr/>
          <p:nvPr/>
        </p:nvSpPr>
        <p:spPr>
          <a:xfrm>
            <a:off x="188913" y="1027113"/>
            <a:ext cx="6416675" cy="126159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Project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의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Settings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로 가서 코드 출력 </a:t>
            </a:r>
            <a:r>
              <a:rPr lang="ko-KR" altLang="en-US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셋업을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해봅시다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프로젝트 폴더를 선택하고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툴 체인을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SW4STM32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로 선택한 후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, Generate Under Root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확인 후 선택되어 있으면 해제합니다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OK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432048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 smtClean="0"/>
              <a:t>11</a:t>
            </a:r>
            <a:endParaRPr lang="ko-KR" altLang="en-US" sz="1400" b="1" dirty="0"/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627063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Code Generate Setup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/>
              <a:t>1. </a:t>
            </a:r>
            <a:r>
              <a:rPr kumimoji="0" lang="ko-KR" altLang="en-US" sz="1600"/>
              <a:t>하드웨어 설치 및 프로그램 작성하기</a:t>
            </a:r>
          </a:p>
        </p:txBody>
      </p:sp>
      <p:sp>
        <p:nvSpPr>
          <p:cNvPr id="15" name="타원 14"/>
          <p:cNvSpPr/>
          <p:nvPr/>
        </p:nvSpPr>
        <p:spPr bwMode="auto">
          <a:xfrm>
            <a:off x="188640" y="2504729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 bwMode="auto">
          <a:xfrm>
            <a:off x="6237312" y="3584848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 bwMode="auto">
          <a:xfrm>
            <a:off x="2276872" y="4953000"/>
            <a:ext cx="4248472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 bwMode="auto">
          <a:xfrm>
            <a:off x="2276872" y="6033120"/>
            <a:ext cx="2088232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 bwMode="auto">
          <a:xfrm>
            <a:off x="4422254" y="6151736"/>
            <a:ext cx="950962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 bwMode="auto">
          <a:xfrm>
            <a:off x="5808436" y="9233222"/>
            <a:ext cx="410840" cy="216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4900910" y="9161214"/>
            <a:ext cx="864096" cy="3600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OK</a:t>
            </a:r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Cap 2018-08-31 17-02-22-02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2696" y="2432720"/>
            <a:ext cx="3844766" cy="277368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8913" y="1027113"/>
            <a:ext cx="6416675" cy="97355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Project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의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Generate Code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를 선택하면 코드 </a:t>
            </a:r>
            <a:r>
              <a:rPr lang="ko-KR" altLang="en-US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출력중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이라는 </a:t>
            </a:r>
            <a:r>
              <a:rPr lang="ko-KR" altLang="en-US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프로그레스바가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뜨고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SW4STM32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에서 프로젝트를 띄울지 물어본다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Open Project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선택하자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432048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 smtClean="0"/>
              <a:t>11</a:t>
            </a:r>
            <a:endParaRPr lang="ko-KR" altLang="en-US" sz="1400" b="1" dirty="0"/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627063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Code Generate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/>
              <a:t>1. </a:t>
            </a:r>
            <a:r>
              <a:rPr kumimoji="0" lang="ko-KR" altLang="en-US" sz="1600"/>
              <a:t>하드웨어 설치 및 프로그램 작성하기</a:t>
            </a:r>
          </a:p>
        </p:txBody>
      </p:sp>
      <p:sp>
        <p:nvSpPr>
          <p:cNvPr id="15" name="타원 14"/>
          <p:cNvSpPr/>
          <p:nvPr/>
        </p:nvSpPr>
        <p:spPr bwMode="auto">
          <a:xfrm>
            <a:off x="188640" y="2504729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 bwMode="auto">
          <a:xfrm>
            <a:off x="188640" y="6393160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pic>
        <p:nvPicPr>
          <p:cNvPr id="17" name="그림 16" descr="Cap 2018-08-31 17-03-55-820.jpg"/>
          <p:cNvPicPr>
            <a:picLocks noChangeAspect="1"/>
          </p:cNvPicPr>
          <p:nvPr/>
        </p:nvPicPr>
        <p:blipFill>
          <a:blip r:embed="rId4" cstate="print"/>
          <a:srcRect l="7912" t="36461" r="28605" b="48912"/>
          <a:stretch>
            <a:fillRect/>
          </a:stretch>
        </p:blipFill>
        <p:spPr>
          <a:xfrm>
            <a:off x="764704" y="5529064"/>
            <a:ext cx="3754985" cy="592118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2696" y="6393160"/>
            <a:ext cx="5610225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 bwMode="auto">
          <a:xfrm>
            <a:off x="3061340" y="7105620"/>
            <a:ext cx="86409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 rot="16200000">
            <a:off x="3066864" y="7694828"/>
            <a:ext cx="864096" cy="3600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Click</a:t>
            </a:r>
            <a:endParaRPr lang="ko-KR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2. Board Schematic</a:t>
            </a:r>
            <a:endParaRPr kumimoji="0"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188913" y="1065212"/>
            <a:ext cx="6416675" cy="100746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24V/5A </a:t>
            </a:r>
            <a:r>
              <a:rPr lang="ko-KR" altLang="en-US" sz="1200" dirty="0" smtClean="0">
                <a:solidFill>
                  <a:schemeClr val="tx1"/>
                </a:solidFill>
              </a:rPr>
              <a:t>전원 입력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5V/2A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스위칭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레귤레이터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, 3.3V/0.5A LDO</a:t>
            </a:r>
          </a:p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전원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인디케이터와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상태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LED(LED1/2 or D2/3/5/6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선택 사용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148" name="TextBox 2"/>
          <p:cNvSpPr txBox="1">
            <a:spLocks noChangeArrowheads="1"/>
          </p:cNvSpPr>
          <p:nvPr/>
        </p:nvSpPr>
        <p:spPr bwMode="auto">
          <a:xfrm>
            <a:off x="39688" y="646113"/>
            <a:ext cx="4276725" cy="277812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TMC5160 1ch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보드 블록 다이어그램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887" y="3416766"/>
            <a:ext cx="6447473" cy="4560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모서리가 둥근 직사각형 41"/>
          <p:cNvSpPr/>
          <p:nvPr/>
        </p:nvSpPr>
        <p:spPr bwMode="auto">
          <a:xfrm>
            <a:off x="5445224" y="4520952"/>
            <a:ext cx="576064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 bwMode="auto">
          <a:xfrm>
            <a:off x="5445224" y="5385048"/>
            <a:ext cx="432048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직사각형 44"/>
          <p:cNvSpPr/>
          <p:nvPr/>
        </p:nvSpPr>
        <p:spPr bwMode="auto">
          <a:xfrm>
            <a:off x="5157192" y="4088904"/>
            <a:ext cx="1023937" cy="344488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dirty="0" smtClean="0"/>
              <a:t>LED1/2</a:t>
            </a:r>
          </a:p>
          <a:p>
            <a:pPr algn="ctr">
              <a:defRPr/>
            </a:pPr>
            <a:r>
              <a:rPr lang="en-US" altLang="ko-KR" sz="800" dirty="0" smtClean="0"/>
              <a:t>Right-Angle</a:t>
            </a:r>
            <a:endParaRPr lang="ko-KR" altLang="en-US" sz="800" dirty="0"/>
          </a:p>
        </p:txBody>
      </p:sp>
      <p:sp>
        <p:nvSpPr>
          <p:cNvPr id="46" name="직사각형 45"/>
          <p:cNvSpPr/>
          <p:nvPr/>
        </p:nvSpPr>
        <p:spPr bwMode="auto">
          <a:xfrm>
            <a:off x="5229200" y="6321152"/>
            <a:ext cx="1023937" cy="344488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800" dirty="0" smtClean="0"/>
              <a:t>D2/3/5/6</a:t>
            </a:r>
          </a:p>
          <a:p>
            <a:pPr algn="ctr">
              <a:defRPr/>
            </a:pPr>
            <a:r>
              <a:rPr lang="en-US" altLang="ko-KR" sz="800" dirty="0" smtClean="0"/>
              <a:t>1608 Chip LED</a:t>
            </a:r>
            <a:endParaRPr lang="ko-KR" alt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8913" y="1027113"/>
            <a:ext cx="6416675" cy="68552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SW4STM32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가 실행되면서 프로젝트를 자동으로 임포트한다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Appication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\User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폴더 내에 </a:t>
            </a:r>
            <a:r>
              <a:rPr lang="en-US" altLang="ko-KR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main.c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파일이 있다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여기에서 </a:t>
            </a:r>
            <a:r>
              <a:rPr lang="ko-KR" altLang="en-US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펌웨어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작업이 시작된다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432048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 smtClean="0"/>
              <a:t>11</a:t>
            </a:r>
            <a:endParaRPr lang="ko-KR" altLang="en-US" sz="1400" b="1" dirty="0"/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627063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Code Generate – Project Import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/>
              <a:t>1. </a:t>
            </a:r>
            <a:r>
              <a:rPr kumimoji="0" lang="ko-KR" altLang="en-US" sz="1600"/>
              <a:t>하드웨어 설치 및 프로그램 작성하기</a:t>
            </a:r>
          </a:p>
        </p:txBody>
      </p:sp>
      <p:sp>
        <p:nvSpPr>
          <p:cNvPr id="15" name="타원 14"/>
          <p:cNvSpPr/>
          <p:nvPr/>
        </p:nvSpPr>
        <p:spPr bwMode="auto">
          <a:xfrm>
            <a:off x="188640" y="2072680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 bwMode="auto">
          <a:xfrm>
            <a:off x="188640" y="5817096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9155" y="2072680"/>
            <a:ext cx="4810125" cy="362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9155" y="5793233"/>
            <a:ext cx="4810125" cy="362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 bwMode="auto">
          <a:xfrm>
            <a:off x="1412776" y="6959699"/>
            <a:ext cx="504056" cy="1122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6712" y="2936776"/>
            <a:ext cx="499110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8720" y="5673080"/>
            <a:ext cx="4706094" cy="3159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/>
          <p:cNvSpPr/>
          <p:nvPr/>
        </p:nvSpPr>
        <p:spPr>
          <a:xfrm>
            <a:off x="188913" y="1027113"/>
            <a:ext cx="6416675" cy="1189583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stm32f1xx_hal_uart.h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에 </a:t>
            </a:r>
            <a:r>
              <a:rPr lang="en-US" altLang="ko-KR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HAL_UART_RxIdleCallback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(</a:t>
            </a:r>
            <a:r>
              <a:rPr lang="en-US" altLang="ko-KR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UART_HandleTypeDef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*</a:t>
            </a:r>
            <a:r>
              <a:rPr lang="en-US" altLang="ko-KR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huart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)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함수를 선언한다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Stm32f1xx_hal_uart.c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의 </a:t>
            </a:r>
            <a:r>
              <a:rPr lang="en-US" altLang="ko-KR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HAL_UART_IRQHandler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함수 내에 </a:t>
            </a:r>
            <a:r>
              <a:rPr lang="en-US" altLang="ko-KR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HAL_UART_RxIdleCallback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호출을 추가한다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188640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UART1 Rx idle </a:t>
            </a:r>
            <a:r>
              <a:rPr lang="ko-KR" altLang="en-US" sz="1200" dirty="0" err="1" smtClean="0">
                <a:latin typeface="HY헤드라인M" pitchFamily="18" charset="-127"/>
                <a:ea typeface="HY헤드라인M" pitchFamily="18" charset="-127"/>
              </a:rPr>
              <a:t>콜백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 설정 </a:t>
            </a:r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- 1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/>
              <a:t>1. </a:t>
            </a:r>
            <a:r>
              <a:rPr kumimoji="0" lang="ko-KR" altLang="en-US" sz="1600" dirty="0" err="1" smtClean="0"/>
              <a:t>펌웨어</a:t>
            </a:r>
            <a:endParaRPr kumimoji="0" lang="ko-KR" altLang="en-US" sz="1600" dirty="0"/>
          </a:p>
        </p:txBody>
      </p:sp>
      <p:sp>
        <p:nvSpPr>
          <p:cNvPr id="15" name="타원 14"/>
          <p:cNvSpPr/>
          <p:nvPr/>
        </p:nvSpPr>
        <p:spPr bwMode="auto">
          <a:xfrm>
            <a:off x="188640" y="2720752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 bwMode="auto">
          <a:xfrm>
            <a:off x="188640" y="6465168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21" name="직사각형 20"/>
          <p:cNvSpPr/>
          <p:nvPr/>
        </p:nvSpPr>
        <p:spPr bwMode="auto">
          <a:xfrm>
            <a:off x="1340768" y="7185249"/>
            <a:ext cx="2232248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 bwMode="auto">
          <a:xfrm>
            <a:off x="1124744" y="3049042"/>
            <a:ext cx="439248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0728" y="6249144"/>
            <a:ext cx="53816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2736" y="2360712"/>
            <a:ext cx="5514975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/>
          <p:cNvSpPr/>
          <p:nvPr/>
        </p:nvSpPr>
        <p:spPr>
          <a:xfrm>
            <a:off x="188913" y="1027113"/>
            <a:ext cx="6416675" cy="1189583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Main.c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파일에 </a:t>
            </a:r>
            <a:r>
              <a:rPr lang="en-US" altLang="ko-KR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HAL_UART_RxIdleCallback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함수를 추가한다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글로벌 변수를 추가한다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</a:p>
          <a:p>
            <a:pPr marL="228600" indent="-228600" eaLnBrk="1" latinLnBrk="1" hangingPunct="1">
              <a:lnSpc>
                <a:spcPct val="150000"/>
              </a:lnSpc>
              <a:buFontTx/>
              <a:buAutoNum type="arabicParenBoth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Main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함수에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idle 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인터럽트를 활성화 시킨다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188640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UART1 Rx idle </a:t>
            </a:r>
            <a:r>
              <a:rPr lang="ko-KR" altLang="en-US" sz="1200" dirty="0" err="1" smtClean="0">
                <a:latin typeface="HY헤드라인M" pitchFamily="18" charset="-127"/>
                <a:ea typeface="HY헤드라인M" pitchFamily="18" charset="-127"/>
              </a:rPr>
              <a:t>콜백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 설정 </a:t>
            </a:r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- 2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/>
              <a:t>1. </a:t>
            </a:r>
            <a:r>
              <a:rPr kumimoji="0" lang="ko-KR" altLang="en-US" sz="1600" dirty="0" err="1" smtClean="0"/>
              <a:t>펌웨어</a:t>
            </a:r>
            <a:endParaRPr kumimoji="0" lang="ko-KR" altLang="en-US" sz="1600" dirty="0"/>
          </a:p>
        </p:txBody>
      </p:sp>
      <p:sp>
        <p:nvSpPr>
          <p:cNvPr id="15" name="타원 14"/>
          <p:cNvSpPr/>
          <p:nvPr/>
        </p:nvSpPr>
        <p:spPr bwMode="auto">
          <a:xfrm>
            <a:off x="188640" y="2720752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 bwMode="auto">
          <a:xfrm>
            <a:off x="188640" y="4376936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21" name="직사각형 20"/>
          <p:cNvSpPr/>
          <p:nvPr/>
        </p:nvSpPr>
        <p:spPr bwMode="auto">
          <a:xfrm>
            <a:off x="1412776" y="6724625"/>
            <a:ext cx="4752528" cy="460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80728" y="4376936"/>
            <a:ext cx="53816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타원 15"/>
          <p:cNvSpPr/>
          <p:nvPr/>
        </p:nvSpPr>
        <p:spPr bwMode="auto">
          <a:xfrm>
            <a:off x="188640" y="5959772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3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49480" y="6177136"/>
            <a:ext cx="53816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21488" y="2288704"/>
            <a:ext cx="5514975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직사각형 2"/>
          <p:cNvSpPr/>
          <p:nvPr/>
        </p:nvSpPr>
        <p:spPr>
          <a:xfrm>
            <a:off x="188913" y="1027113"/>
            <a:ext cx="6416675" cy="68552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defRPr/>
            </a:pPr>
            <a:r>
              <a:rPr lang="ko-KR" altLang="en-US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파이썬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kivy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를 사용해서 호스트 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GUI</a:t>
            </a:r>
            <a:r>
              <a:rPr lang="ko-KR" altLang="en-US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를 만들겠습니다</a:t>
            </a:r>
            <a:r>
              <a:rPr lang="en-US" altLang="ko-KR" sz="1200" dirty="0" smtClean="0">
                <a:solidFill>
                  <a:schemeClr val="tx1"/>
                </a:solidFill>
                <a:latin typeface="새굴림" panose="02030600000101010101" pitchFamily="18" charset="-127"/>
                <a:ea typeface="새굴림" panose="02030600000101010101" pitchFamily="18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188640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Python </a:t>
            </a:r>
            <a:r>
              <a:rPr lang="en-US" altLang="ko-KR" sz="1200" dirty="0" err="1" smtClean="0">
                <a:latin typeface="HY헤드라인M" pitchFamily="18" charset="-127"/>
                <a:ea typeface="HY헤드라인M" pitchFamily="18" charset="-127"/>
              </a:rPr>
              <a:t>kivy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/>
              <a:t>1. </a:t>
            </a:r>
            <a:r>
              <a:rPr kumimoji="0" lang="en-US" altLang="ko-KR" sz="1600" dirty="0" smtClean="0"/>
              <a:t>Host GUI Programming</a:t>
            </a:r>
            <a:endParaRPr kumimoji="0" lang="ko-KR" altLang="en-US" sz="1600" dirty="0"/>
          </a:p>
        </p:txBody>
      </p:sp>
      <p:sp>
        <p:nvSpPr>
          <p:cNvPr id="15" name="타원 14"/>
          <p:cNvSpPr/>
          <p:nvPr/>
        </p:nvSpPr>
        <p:spPr bwMode="auto">
          <a:xfrm>
            <a:off x="188640" y="1856656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 bwMode="auto">
          <a:xfrm>
            <a:off x="188640" y="4592960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21" name="직사각형 20"/>
          <p:cNvSpPr/>
          <p:nvPr/>
        </p:nvSpPr>
        <p:spPr bwMode="auto">
          <a:xfrm>
            <a:off x="8181528" y="6652617"/>
            <a:ext cx="4752528" cy="460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49480" y="4304928"/>
            <a:ext cx="53816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타원 15"/>
          <p:cNvSpPr/>
          <p:nvPr/>
        </p:nvSpPr>
        <p:spPr bwMode="auto">
          <a:xfrm>
            <a:off x="-2907704" y="5673080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48680" y="4088904"/>
            <a:ext cx="6165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+mn-ea"/>
                <a:ea typeface="+mn-ea"/>
              </a:rPr>
              <a:t>파이썬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en-US" altLang="ko-KR" sz="1200" dirty="0" err="1" smtClean="0">
                <a:latin typeface="+mn-ea"/>
                <a:ea typeface="+mn-ea"/>
              </a:rPr>
              <a:t>kivy</a:t>
            </a:r>
            <a:r>
              <a:rPr lang="ko-KR" altLang="en-US" sz="1200" dirty="0" smtClean="0">
                <a:latin typeface="+mn-ea"/>
                <a:ea typeface="+mn-ea"/>
              </a:rPr>
              <a:t>의 기본 형태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  <a:r>
              <a:rPr lang="ko-KR" altLang="en-US" sz="1200" dirty="0" smtClean="0">
                <a:latin typeface="+mn-ea"/>
                <a:ea typeface="+mn-ea"/>
              </a:rPr>
              <a:t>오른쪽 윈도우 창을 생성한다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  <a:endParaRPr lang="ko-KR" altLang="en-US" sz="1200" dirty="0">
              <a:latin typeface="+mn-ea"/>
              <a:ea typeface="+mn-ea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4704" y="1856656"/>
            <a:ext cx="271462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45024" y="1845343"/>
            <a:ext cx="2572919" cy="202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4704" y="4520952"/>
            <a:ext cx="2611586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73017" y="4520952"/>
            <a:ext cx="264994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548680" y="6753200"/>
            <a:ext cx="6165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  <a:ea typeface="+mn-ea"/>
              </a:rPr>
              <a:t>UART </a:t>
            </a:r>
            <a:r>
              <a:rPr lang="ko-KR" altLang="en-US" sz="1200" dirty="0" smtClean="0">
                <a:latin typeface="+mn-ea"/>
                <a:ea typeface="+mn-ea"/>
              </a:rPr>
              <a:t>접속을 위한 </a:t>
            </a:r>
            <a:r>
              <a:rPr lang="en-US" altLang="ko-KR" sz="1200" dirty="0" smtClean="0">
                <a:latin typeface="+mn-ea"/>
                <a:ea typeface="+mn-ea"/>
              </a:rPr>
              <a:t>Spinner</a:t>
            </a:r>
            <a:r>
              <a:rPr lang="ko-KR" altLang="en-US" sz="1200" dirty="0" smtClean="0">
                <a:latin typeface="+mn-ea"/>
                <a:ea typeface="+mn-ea"/>
              </a:rPr>
              <a:t>와 </a:t>
            </a:r>
            <a:r>
              <a:rPr lang="en-US" altLang="ko-KR" sz="1200" dirty="0" smtClean="0">
                <a:latin typeface="+mn-ea"/>
                <a:ea typeface="+mn-ea"/>
              </a:rPr>
              <a:t>Button</a:t>
            </a:r>
            <a:r>
              <a:rPr lang="ko-KR" altLang="en-US" sz="1200" dirty="0" smtClean="0">
                <a:latin typeface="+mn-ea"/>
                <a:ea typeface="+mn-ea"/>
              </a:rPr>
              <a:t>을 추가한다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endParaRPr lang="ko-KR" altLang="en-US" sz="12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0688" y="920552"/>
            <a:ext cx="4793332" cy="7215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49480" y="6177136"/>
            <a:ext cx="53816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21488" y="2288704"/>
            <a:ext cx="5514975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188640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UART1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통신 프로토콜 </a:t>
            </a:r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- 2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/>
              <a:t>1. </a:t>
            </a:r>
            <a:r>
              <a:rPr kumimoji="0" lang="ko-KR" altLang="en-US" sz="1600" dirty="0" err="1" smtClean="0"/>
              <a:t>펌웨어</a:t>
            </a:r>
            <a:endParaRPr kumimoji="0" lang="ko-KR" altLang="en-US" sz="1600" dirty="0"/>
          </a:p>
        </p:txBody>
      </p:sp>
      <p:sp>
        <p:nvSpPr>
          <p:cNvPr id="15" name="타원 14"/>
          <p:cNvSpPr/>
          <p:nvPr/>
        </p:nvSpPr>
        <p:spPr bwMode="auto">
          <a:xfrm>
            <a:off x="188640" y="992560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 bwMode="auto">
          <a:xfrm>
            <a:off x="4077072" y="2000672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21" name="직사각형 20"/>
          <p:cNvSpPr/>
          <p:nvPr/>
        </p:nvSpPr>
        <p:spPr bwMode="auto">
          <a:xfrm>
            <a:off x="8181528" y="6652617"/>
            <a:ext cx="4752528" cy="460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49480" y="4304928"/>
            <a:ext cx="53816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타원 15"/>
          <p:cNvSpPr/>
          <p:nvPr/>
        </p:nvSpPr>
        <p:spPr bwMode="auto">
          <a:xfrm>
            <a:off x="4437112" y="3224808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 bwMode="auto">
          <a:xfrm>
            <a:off x="1196752" y="2360712"/>
            <a:ext cx="2808312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077072" y="2432720"/>
            <a:ext cx="2780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  <a:ea typeface="+mn-ea"/>
              </a:rPr>
              <a:t>날아온 명령어 문자열을 </a:t>
            </a:r>
            <a:r>
              <a:rPr lang="en-US" altLang="ko-KR" sz="1200" dirty="0" smtClean="0">
                <a:latin typeface="+mn-ea"/>
                <a:ea typeface="+mn-ea"/>
              </a:rPr>
              <a:t>“ “ </a:t>
            </a:r>
            <a:r>
              <a:rPr lang="ko-KR" altLang="en-US" sz="1200" dirty="0" smtClean="0">
                <a:latin typeface="+mn-ea"/>
                <a:ea typeface="+mn-ea"/>
              </a:rPr>
              <a:t>기준으로</a:t>
            </a:r>
            <a:endParaRPr lang="en-US" altLang="ko-KR" sz="1200" dirty="0" smtClean="0">
              <a:latin typeface="+mn-ea"/>
              <a:ea typeface="+mn-ea"/>
            </a:endParaRPr>
          </a:p>
          <a:p>
            <a:r>
              <a:rPr lang="ko-KR" altLang="en-US" sz="1200" dirty="0" smtClean="0">
                <a:latin typeface="+mn-ea"/>
                <a:ea typeface="+mn-ea"/>
              </a:rPr>
              <a:t>잘라서 배열에 저장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196752" y="3728864"/>
            <a:ext cx="3528392" cy="3672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653136" y="3627239"/>
            <a:ext cx="2780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  <a:ea typeface="+mn-ea"/>
              </a:rPr>
              <a:t>LED_ONOFF </a:t>
            </a:r>
            <a:r>
              <a:rPr lang="ko-KR" altLang="en-US" sz="1200" dirty="0" smtClean="0">
                <a:latin typeface="+mn-ea"/>
                <a:ea typeface="+mn-ea"/>
              </a:rPr>
              <a:t>명령 처리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69160" y="6969224"/>
            <a:ext cx="2780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  <a:ea typeface="+mn-ea"/>
              </a:rPr>
              <a:t>명령어 처리되면 </a:t>
            </a:r>
            <a:r>
              <a:rPr lang="en-US" altLang="ko-KR" sz="1200" dirty="0" smtClean="0">
                <a:latin typeface="+mn-ea"/>
                <a:ea typeface="+mn-ea"/>
              </a:rPr>
              <a:t>OK</a:t>
            </a:r>
          </a:p>
          <a:p>
            <a:r>
              <a:rPr lang="ko-KR" altLang="en-US" sz="1200" dirty="0" smtClean="0">
                <a:latin typeface="+mn-ea"/>
                <a:ea typeface="+mn-ea"/>
              </a:rPr>
              <a:t>명령어 없으면 </a:t>
            </a:r>
            <a:r>
              <a:rPr lang="en-US" altLang="ko-KR" sz="1200" dirty="0" smtClean="0">
                <a:latin typeface="+mn-ea"/>
                <a:ea typeface="+mn-ea"/>
              </a:rPr>
              <a:t>NOK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1340768" y="7041232"/>
            <a:ext cx="23042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 bwMode="auto">
          <a:xfrm>
            <a:off x="1340768" y="7498680"/>
            <a:ext cx="23762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6" name="직선 화살표 연결선 25"/>
          <p:cNvCxnSpPr>
            <a:stCxn id="22" idx="1"/>
            <a:endCxn id="23" idx="3"/>
          </p:cNvCxnSpPr>
          <p:nvPr/>
        </p:nvCxnSpPr>
        <p:spPr>
          <a:xfrm flipH="1" flipV="1">
            <a:off x="3645024" y="7149244"/>
            <a:ext cx="1224136" cy="508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2" idx="1"/>
            <a:endCxn id="24" idx="3"/>
          </p:cNvCxnSpPr>
          <p:nvPr/>
        </p:nvCxnSpPr>
        <p:spPr>
          <a:xfrm flipH="1">
            <a:off x="3717032" y="7200057"/>
            <a:ext cx="1152128" cy="406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 bwMode="auto">
          <a:xfrm>
            <a:off x="4941168" y="6537176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4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0688" y="920552"/>
            <a:ext cx="4793332" cy="7215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49480" y="6177136"/>
            <a:ext cx="53816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21488" y="2288704"/>
            <a:ext cx="5514975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188640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UART1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통신 프로토콜 </a:t>
            </a:r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- 2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/>
              <a:t>1. </a:t>
            </a:r>
            <a:r>
              <a:rPr kumimoji="0" lang="ko-KR" altLang="en-US" sz="1600" dirty="0" err="1" smtClean="0"/>
              <a:t>펌웨어</a:t>
            </a:r>
            <a:endParaRPr kumimoji="0" lang="ko-KR" altLang="en-US" sz="1600" dirty="0"/>
          </a:p>
        </p:txBody>
      </p:sp>
      <p:sp>
        <p:nvSpPr>
          <p:cNvPr id="15" name="타원 14"/>
          <p:cNvSpPr/>
          <p:nvPr/>
        </p:nvSpPr>
        <p:spPr bwMode="auto">
          <a:xfrm>
            <a:off x="188640" y="992560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4" name="타원 13"/>
          <p:cNvSpPr/>
          <p:nvPr/>
        </p:nvSpPr>
        <p:spPr bwMode="auto">
          <a:xfrm>
            <a:off x="4077072" y="2000672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21" name="직사각형 20"/>
          <p:cNvSpPr/>
          <p:nvPr/>
        </p:nvSpPr>
        <p:spPr bwMode="auto">
          <a:xfrm>
            <a:off x="8181528" y="6652617"/>
            <a:ext cx="4752528" cy="460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49480" y="4304928"/>
            <a:ext cx="538162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타원 15"/>
          <p:cNvSpPr/>
          <p:nvPr/>
        </p:nvSpPr>
        <p:spPr bwMode="auto">
          <a:xfrm>
            <a:off x="4437112" y="3224808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 bwMode="auto">
          <a:xfrm>
            <a:off x="1196752" y="2360712"/>
            <a:ext cx="2808312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077072" y="2432720"/>
            <a:ext cx="2780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  <a:ea typeface="+mn-ea"/>
              </a:rPr>
              <a:t>날아온 명령어 문자열을 </a:t>
            </a:r>
            <a:r>
              <a:rPr lang="en-US" altLang="ko-KR" sz="1200" dirty="0" smtClean="0">
                <a:latin typeface="+mn-ea"/>
                <a:ea typeface="+mn-ea"/>
              </a:rPr>
              <a:t>“ “ </a:t>
            </a:r>
            <a:r>
              <a:rPr lang="ko-KR" altLang="en-US" sz="1200" dirty="0" smtClean="0">
                <a:latin typeface="+mn-ea"/>
                <a:ea typeface="+mn-ea"/>
              </a:rPr>
              <a:t>기준으로</a:t>
            </a:r>
            <a:endParaRPr lang="en-US" altLang="ko-KR" sz="1200" dirty="0" smtClean="0">
              <a:latin typeface="+mn-ea"/>
              <a:ea typeface="+mn-ea"/>
            </a:endParaRPr>
          </a:p>
          <a:p>
            <a:r>
              <a:rPr lang="ko-KR" altLang="en-US" sz="1200" dirty="0" smtClean="0">
                <a:latin typeface="+mn-ea"/>
                <a:ea typeface="+mn-ea"/>
              </a:rPr>
              <a:t>잘라서 배열에 저장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196752" y="3728864"/>
            <a:ext cx="3528392" cy="3672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653136" y="3627239"/>
            <a:ext cx="2780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  <a:ea typeface="+mn-ea"/>
              </a:rPr>
              <a:t>LED_ONOFF </a:t>
            </a:r>
            <a:r>
              <a:rPr lang="ko-KR" altLang="en-US" sz="1200" dirty="0" smtClean="0">
                <a:latin typeface="+mn-ea"/>
                <a:ea typeface="+mn-ea"/>
              </a:rPr>
              <a:t>명령 처리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69160" y="6969224"/>
            <a:ext cx="2780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  <a:ea typeface="+mn-ea"/>
              </a:rPr>
              <a:t>명령어 처리되면 </a:t>
            </a:r>
            <a:r>
              <a:rPr lang="en-US" altLang="ko-KR" sz="1200" dirty="0" smtClean="0">
                <a:latin typeface="+mn-ea"/>
                <a:ea typeface="+mn-ea"/>
              </a:rPr>
              <a:t>OK</a:t>
            </a:r>
          </a:p>
          <a:p>
            <a:r>
              <a:rPr lang="ko-KR" altLang="en-US" sz="1200" dirty="0" smtClean="0">
                <a:latin typeface="+mn-ea"/>
                <a:ea typeface="+mn-ea"/>
              </a:rPr>
              <a:t>명령어 없으면 </a:t>
            </a:r>
            <a:r>
              <a:rPr lang="en-US" altLang="ko-KR" sz="1200" dirty="0" smtClean="0">
                <a:latin typeface="+mn-ea"/>
                <a:ea typeface="+mn-ea"/>
              </a:rPr>
              <a:t>NOK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1340768" y="7041232"/>
            <a:ext cx="23042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 bwMode="auto">
          <a:xfrm>
            <a:off x="1340768" y="7498680"/>
            <a:ext cx="23762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6" name="직선 화살표 연결선 25"/>
          <p:cNvCxnSpPr>
            <a:stCxn id="22" idx="1"/>
            <a:endCxn id="23" idx="3"/>
          </p:cNvCxnSpPr>
          <p:nvPr/>
        </p:nvCxnSpPr>
        <p:spPr>
          <a:xfrm flipH="1" flipV="1">
            <a:off x="3645024" y="7149244"/>
            <a:ext cx="1224136" cy="508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2" idx="1"/>
            <a:endCxn id="24" idx="3"/>
          </p:cNvCxnSpPr>
          <p:nvPr/>
        </p:nvCxnSpPr>
        <p:spPr>
          <a:xfrm flipH="1">
            <a:off x="3717032" y="7200057"/>
            <a:ext cx="1152128" cy="406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 bwMode="auto">
          <a:xfrm>
            <a:off x="4941168" y="6537176"/>
            <a:ext cx="358775" cy="43338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 smtClean="0"/>
              <a:t>4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8913" y="1027113"/>
            <a:ext cx="6416675" cy="68552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FET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외장형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모션 컨트롤러가 내장된 스텝모터 드라이버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최대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20A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모터 전류 출력이 가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228600" indent="-228600" eaLnBrk="1" latinLnBrk="1" hangingPunct="1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능하고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SPI, UART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로 통신한다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모션 컨트롤러 기능을 쓰지 않고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Step/Dir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제어도 가능하다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432048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 smtClean="0"/>
              <a:t>11</a:t>
            </a:r>
            <a:endParaRPr lang="ko-KR" altLang="en-US" sz="1400" b="1" dirty="0"/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627063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TMC5160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요약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x. TMC5160</a:t>
            </a:r>
            <a:endParaRPr kumimoji="0"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16632" y="1784648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  <a:ea typeface="+mn-ea"/>
              </a:rPr>
              <a:t>Features and Benefits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6632" y="2083713"/>
            <a:ext cx="6048672" cy="4488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b="1" dirty="0" smtClean="0">
                <a:latin typeface="+mn-ea"/>
                <a:ea typeface="+mn-ea"/>
              </a:rPr>
              <a:t>2-phase</a:t>
            </a:r>
            <a:r>
              <a:rPr lang="en-US" altLang="ko-KR" sz="1200" dirty="0" smtClean="0">
                <a:latin typeface="+mn-ea"/>
                <a:ea typeface="+mn-ea"/>
              </a:rPr>
              <a:t> stepper motors up to 20A coil current (external MOSFETs)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Motion Controller</a:t>
            </a:r>
            <a:r>
              <a:rPr lang="en-US" altLang="ko-KR" sz="1200" dirty="0" smtClean="0">
                <a:latin typeface="+mn-ea"/>
                <a:ea typeface="+mn-ea"/>
              </a:rPr>
              <a:t> with </a:t>
            </a:r>
            <a:r>
              <a:rPr lang="en-US" altLang="ko-KR" sz="1200" b="1" dirty="0" err="1" smtClean="0">
                <a:latin typeface="+mn-ea"/>
                <a:ea typeface="+mn-ea"/>
              </a:rPr>
              <a:t>sixPoint</a:t>
            </a:r>
            <a:r>
              <a:rPr lang="en-US" altLang="ko-KR" sz="800" b="1" dirty="0" err="1" smtClean="0">
                <a:latin typeface="+mn-ea"/>
                <a:ea typeface="+mn-ea"/>
              </a:rPr>
              <a:t>TM</a:t>
            </a:r>
            <a:r>
              <a:rPr lang="en-US" altLang="ko-KR" sz="1200" dirty="0" smtClean="0">
                <a:latin typeface="+mn-ea"/>
                <a:ea typeface="+mn-ea"/>
              </a:rPr>
              <a:t> ramp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Step/Dir Interface</a:t>
            </a:r>
            <a:r>
              <a:rPr lang="en-US" altLang="ko-KR" sz="1200" dirty="0" smtClean="0">
                <a:latin typeface="+mn-ea"/>
                <a:ea typeface="+mn-ea"/>
              </a:rPr>
              <a:t> with </a:t>
            </a:r>
            <a:r>
              <a:rPr lang="en-US" altLang="ko-KR" sz="1200" dirty="0" err="1" smtClean="0">
                <a:latin typeface="+mn-ea"/>
                <a:ea typeface="+mn-ea"/>
              </a:rPr>
              <a:t>microstep</a:t>
            </a:r>
            <a:r>
              <a:rPr lang="en-US" altLang="ko-KR" sz="1200" dirty="0" smtClean="0">
                <a:latin typeface="+mn-ea"/>
                <a:ea typeface="+mn-ea"/>
              </a:rPr>
              <a:t> interpolation </a:t>
            </a:r>
            <a:r>
              <a:rPr lang="en-US" altLang="ko-KR" sz="1200" b="1" dirty="0" err="1" smtClean="0">
                <a:latin typeface="+mn-ea"/>
                <a:ea typeface="+mn-ea"/>
              </a:rPr>
              <a:t>microPlyer</a:t>
            </a:r>
            <a:r>
              <a:rPr lang="en-US" altLang="ko-KR" sz="800" b="1" dirty="0" err="1" smtClean="0">
                <a:latin typeface="+mn-ea"/>
                <a:ea typeface="+mn-ea"/>
              </a:rPr>
              <a:t>TM</a:t>
            </a:r>
            <a:endParaRPr lang="en-US" altLang="ko-KR" sz="8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b="1" dirty="0" smtClean="0">
                <a:latin typeface="+mn-ea"/>
                <a:ea typeface="+mn-ea"/>
              </a:rPr>
              <a:t> Voltage Range</a:t>
            </a:r>
            <a:r>
              <a:rPr lang="en-US" altLang="ko-KR" sz="1200" dirty="0" smtClean="0">
                <a:latin typeface="+mn-ea"/>
                <a:ea typeface="+mn-ea"/>
              </a:rPr>
              <a:t> 8~60VDC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SPI &amp; Single Wire UART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b="1" dirty="0" smtClean="0">
                <a:latin typeface="+mn-ea"/>
                <a:ea typeface="+mn-ea"/>
              </a:rPr>
              <a:t> Encoder Interface </a:t>
            </a:r>
            <a:r>
              <a:rPr lang="en-US" altLang="ko-KR" sz="1200" dirty="0" smtClean="0">
                <a:latin typeface="+mn-ea"/>
                <a:ea typeface="+mn-ea"/>
              </a:rPr>
              <a:t>and </a:t>
            </a:r>
            <a:r>
              <a:rPr lang="en-US" altLang="ko-KR" sz="1200" b="1" dirty="0" smtClean="0">
                <a:latin typeface="+mn-ea"/>
                <a:ea typeface="+mn-ea"/>
              </a:rPr>
              <a:t>2x Ref.-Switch Input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b="1" dirty="0" smtClean="0">
                <a:latin typeface="+mn-ea"/>
                <a:ea typeface="+mn-ea"/>
              </a:rPr>
              <a:t> Highest Resolution</a:t>
            </a:r>
            <a:r>
              <a:rPr lang="en-US" altLang="ko-KR" sz="1200" dirty="0" smtClean="0">
                <a:latin typeface="+mn-ea"/>
                <a:ea typeface="+mn-ea"/>
              </a:rPr>
              <a:t> 256 </a:t>
            </a:r>
            <a:r>
              <a:rPr lang="en-US" altLang="ko-KR" sz="1200" dirty="0" err="1" smtClean="0">
                <a:latin typeface="+mn-ea"/>
                <a:ea typeface="+mn-ea"/>
              </a:rPr>
              <a:t>microsteps</a:t>
            </a:r>
            <a:r>
              <a:rPr lang="en-US" altLang="ko-KR" sz="1200" dirty="0" smtClean="0">
                <a:latin typeface="+mn-ea"/>
                <a:ea typeface="+mn-ea"/>
              </a:rPr>
              <a:t> per full step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stealthChop2</a:t>
            </a:r>
            <a:r>
              <a:rPr lang="en-US" altLang="ko-KR" sz="800" b="1" dirty="0" smtClean="0">
                <a:latin typeface="+mn-ea"/>
                <a:ea typeface="+mn-ea"/>
              </a:rPr>
              <a:t>TM</a:t>
            </a:r>
            <a:r>
              <a:rPr lang="en-US" altLang="ko-KR" sz="1200" dirty="0" smtClean="0">
                <a:latin typeface="+mn-ea"/>
                <a:ea typeface="+mn-ea"/>
              </a:rPr>
              <a:t> for quiet operation and smooth motion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Resonance Dampening</a:t>
            </a:r>
            <a:r>
              <a:rPr lang="en-US" altLang="ko-KR" sz="1200" dirty="0" smtClean="0">
                <a:latin typeface="+mn-ea"/>
                <a:ea typeface="+mn-ea"/>
              </a:rPr>
              <a:t> for mid-range resonances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en-US" altLang="ko-KR" sz="1200" b="1" dirty="0" err="1" smtClean="0">
                <a:latin typeface="+mn-ea"/>
                <a:ea typeface="+mn-ea"/>
              </a:rPr>
              <a:t>spreadCycle</a:t>
            </a:r>
            <a:r>
              <a:rPr lang="en-US" altLang="ko-KR" sz="800" b="1" dirty="0" err="1" smtClean="0">
                <a:latin typeface="+mn-ea"/>
                <a:ea typeface="+mn-ea"/>
              </a:rPr>
              <a:t>TM</a:t>
            </a:r>
            <a:r>
              <a:rPr lang="en-US" altLang="ko-KR" sz="1200" b="1" dirty="0" smtClean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highly dynamic motor control chopper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en-US" altLang="ko-KR" sz="1200" b="1" dirty="0" err="1" smtClean="0">
                <a:latin typeface="+mn-ea"/>
                <a:ea typeface="+mn-ea"/>
              </a:rPr>
              <a:t>dcStep</a:t>
            </a:r>
            <a:r>
              <a:rPr lang="en-US" altLang="ko-KR" sz="800" b="1" dirty="0" err="1" smtClean="0">
                <a:latin typeface="+mn-ea"/>
                <a:ea typeface="+mn-ea"/>
              </a:rPr>
              <a:t>TM</a:t>
            </a:r>
            <a:r>
              <a:rPr lang="en-US" altLang="ko-KR" sz="1200" dirty="0" smtClean="0">
                <a:latin typeface="+mn-ea"/>
                <a:ea typeface="+mn-ea"/>
              </a:rPr>
              <a:t> load dependent speed control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stallGuard2</a:t>
            </a:r>
            <a:r>
              <a:rPr lang="en-US" altLang="ko-KR" sz="800" b="1" dirty="0" smtClean="0">
                <a:latin typeface="+mn-ea"/>
                <a:ea typeface="+mn-ea"/>
              </a:rPr>
              <a:t>TM</a:t>
            </a:r>
            <a:r>
              <a:rPr lang="en-US" altLang="ko-KR" sz="1200" dirty="0" smtClean="0">
                <a:latin typeface="+mn-ea"/>
                <a:ea typeface="+mn-ea"/>
              </a:rPr>
              <a:t> high precision </a:t>
            </a:r>
            <a:r>
              <a:rPr lang="en-US" altLang="ko-KR" sz="1200" dirty="0" err="1" smtClean="0">
                <a:latin typeface="+mn-ea"/>
                <a:ea typeface="+mn-ea"/>
              </a:rPr>
              <a:t>sensorless</a:t>
            </a:r>
            <a:r>
              <a:rPr lang="en-US" altLang="ko-KR" sz="1200" dirty="0" smtClean="0">
                <a:latin typeface="+mn-ea"/>
                <a:ea typeface="+mn-ea"/>
              </a:rPr>
              <a:t> motor load detection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en-US" altLang="ko-KR" sz="1200" b="1" dirty="0" err="1" smtClean="0">
                <a:latin typeface="+mn-ea"/>
                <a:ea typeface="+mn-ea"/>
              </a:rPr>
              <a:t>coolStep</a:t>
            </a:r>
            <a:r>
              <a:rPr lang="en-US" altLang="ko-KR" sz="800" b="1" dirty="0" err="1" smtClean="0">
                <a:latin typeface="+mn-ea"/>
                <a:ea typeface="+mn-ea"/>
              </a:rPr>
              <a:t>TM</a:t>
            </a:r>
            <a:r>
              <a:rPr lang="en-US" altLang="ko-KR" sz="1200" dirty="0" smtClean="0">
                <a:latin typeface="+mn-ea"/>
                <a:ea typeface="+mn-ea"/>
              </a:rPr>
              <a:t> current control for energy savings up to 75%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Passive Braking</a:t>
            </a:r>
            <a:r>
              <a:rPr lang="en-US" altLang="ko-KR" sz="1200" dirty="0" smtClean="0">
                <a:latin typeface="+mn-ea"/>
                <a:ea typeface="+mn-ea"/>
              </a:rPr>
              <a:t> and freewheeling mode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Full Protection &amp; Diagnostics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b="1" dirty="0" smtClean="0">
                <a:latin typeface="+mn-ea"/>
                <a:ea typeface="+mn-ea"/>
              </a:rPr>
              <a:t> Compact Size</a:t>
            </a:r>
            <a:r>
              <a:rPr lang="en-US" altLang="ko-KR" sz="1200" dirty="0" smtClean="0">
                <a:latin typeface="+mn-ea"/>
                <a:ea typeface="+mn-ea"/>
              </a:rPr>
              <a:t> 9x9mm² TQPF48 package / 8x8mm² QFN</a:t>
            </a:r>
            <a:endParaRPr lang="ko-KR" altLang="en-US" sz="1200" dirty="0">
              <a:latin typeface="+mn-ea"/>
              <a:ea typeface="+mn-ea"/>
            </a:endParaRPr>
          </a:p>
        </p:txBody>
      </p:sp>
      <p:pic>
        <p:nvPicPr>
          <p:cNvPr id="18" name="그림 17" descr="Cap 2018-07-05 08-59-00-99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632" y="6628576"/>
            <a:ext cx="6591300" cy="2788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8913" y="1027113"/>
            <a:ext cx="6416675" cy="68552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100V/25A FET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사용함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 SPI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또는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UART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프로토콜 선택 사용 가능하고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 16MHz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외부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클럭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연결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228600" indent="-228600" eaLnBrk="1" latinLnBrk="1" hangingPunct="1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된다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 2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개의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레퍼런스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스위치와 하나의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엔코더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인터페이스 가능하다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모터 전원은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24V.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432048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 smtClean="0"/>
              <a:t>11</a:t>
            </a:r>
            <a:endParaRPr lang="ko-KR" altLang="en-US" sz="1400" b="1" dirty="0"/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627063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TMC5160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드라이버 회로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x. TMC5160</a:t>
            </a:r>
            <a:endParaRPr kumimoji="0" lang="ko-KR" altLang="en-US" sz="1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672" y="1856656"/>
            <a:ext cx="5904656" cy="4158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 b="24032"/>
          <a:stretch>
            <a:fillRect/>
          </a:stretch>
        </p:blipFill>
        <p:spPr bwMode="auto">
          <a:xfrm>
            <a:off x="188640" y="6077335"/>
            <a:ext cx="1614488" cy="938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/>
          <a:srcRect t="76464"/>
          <a:stretch>
            <a:fillRect/>
          </a:stretch>
        </p:blipFill>
        <p:spPr bwMode="auto">
          <a:xfrm>
            <a:off x="188640" y="7182406"/>
            <a:ext cx="1614488" cy="290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2348880" y="6149342"/>
            <a:ext cx="4248472" cy="64807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MCU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로 연결된다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 DRV_ENN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은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R30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에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0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옴 저항을 수납하여 고정시켜도 된다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48880" y="7113240"/>
            <a:ext cx="4248472" cy="3600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포토커플러를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거쳐 좌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우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리미트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센서 신호가 입력된다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7" name="그림 16" descr="Cap 2018-08-07 19-50-23-67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8640" y="7617296"/>
            <a:ext cx="1600200" cy="1708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직사각형 18"/>
          <p:cNvSpPr/>
          <p:nvPr/>
        </p:nvSpPr>
        <p:spPr>
          <a:xfrm>
            <a:off x="2348880" y="7761312"/>
            <a:ext cx="4248472" cy="3600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A/B/N or Z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엔코더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신호 입력된다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8913" y="1027113"/>
            <a:ext cx="6416675" cy="68552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28600" indent="-228600" eaLnBrk="1" latinLnBrk="1" hangingPunct="1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정지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저속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구동시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정숙성을 위한 전압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초퍼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기반 기술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 eaLnBrk="1" latinLnBrk="1" hangingPunct="1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간단한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몇가지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절차를 진행하면 자동으로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설정이된다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632" y="601712"/>
            <a:ext cx="432048" cy="369888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 smtClean="0"/>
              <a:t>11</a:t>
            </a:r>
            <a:endParaRPr lang="ko-KR" altLang="en-US" sz="1400" b="1" dirty="0"/>
          </a:p>
        </p:txBody>
      </p: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627063" y="655638"/>
            <a:ext cx="5440362" cy="276225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TMC5160 Adv. Tech : </a:t>
            </a:r>
            <a:r>
              <a:rPr lang="en-US" altLang="ko-KR" sz="1200" dirty="0" err="1" smtClean="0">
                <a:latin typeface="HY헤드라인M" pitchFamily="18" charset="-127"/>
                <a:ea typeface="HY헤드라인M" pitchFamily="18" charset="-127"/>
              </a:rPr>
              <a:t>StealthChop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223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x. TMC5160</a:t>
            </a:r>
            <a:endParaRPr kumimoji="0"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16632" y="1784648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+mn-ea"/>
                <a:ea typeface="+mn-ea"/>
              </a:rPr>
              <a:t>Automatic Tuning Procedure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6632" y="2083713"/>
            <a:ext cx="60486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*. TMC5160 </a:t>
            </a:r>
            <a:r>
              <a:rPr lang="ko-KR" altLang="en-US" sz="1200" dirty="0" err="1" smtClean="0">
                <a:latin typeface="+mn-ea"/>
                <a:ea typeface="+mn-ea"/>
              </a:rPr>
              <a:t>파워업</a:t>
            </a:r>
            <a:r>
              <a:rPr lang="ko-KR" altLang="en-US" sz="1200" dirty="0" smtClean="0">
                <a:latin typeface="+mn-ea"/>
                <a:ea typeface="+mn-ea"/>
              </a:rPr>
              <a:t> 후 드라이버 </a:t>
            </a:r>
            <a:r>
              <a:rPr lang="en-US" altLang="ko-KR" sz="1200" dirty="0" smtClean="0">
                <a:latin typeface="+mn-ea"/>
                <a:ea typeface="+mn-ea"/>
              </a:rPr>
              <a:t>enable, Standstill reduction </a:t>
            </a:r>
            <a:r>
              <a:rPr lang="ko-KR" altLang="en-US" sz="1200" dirty="0" smtClean="0">
                <a:latin typeface="+mn-ea"/>
                <a:ea typeface="+mn-ea"/>
              </a:rPr>
              <a:t>확인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(Standstill reduction</a:t>
            </a:r>
            <a:r>
              <a:rPr lang="ko-KR" altLang="en-US" sz="1200" dirty="0" smtClean="0">
                <a:latin typeface="+mn-ea"/>
                <a:ea typeface="+mn-ea"/>
              </a:rPr>
              <a:t>은 아마도 </a:t>
            </a:r>
            <a:r>
              <a:rPr lang="en-US" altLang="ko-KR" sz="1200" dirty="0" smtClean="0">
                <a:latin typeface="+mn-ea"/>
                <a:ea typeface="+mn-ea"/>
              </a:rPr>
              <a:t>CS</a:t>
            </a:r>
            <a:r>
              <a:rPr lang="ko-KR" altLang="en-US" sz="1200" dirty="0" smtClean="0">
                <a:latin typeface="+mn-ea"/>
                <a:ea typeface="+mn-ea"/>
              </a:rPr>
              <a:t>가 </a:t>
            </a:r>
            <a:r>
              <a:rPr lang="en-US" altLang="ko-KR" sz="1200" dirty="0" smtClean="0">
                <a:latin typeface="+mn-ea"/>
                <a:ea typeface="+mn-ea"/>
              </a:rPr>
              <a:t>IHOLD </a:t>
            </a:r>
            <a:r>
              <a:rPr lang="ko-KR" altLang="en-US" sz="1200" dirty="0" smtClean="0">
                <a:latin typeface="+mn-ea"/>
                <a:ea typeface="+mn-ea"/>
              </a:rPr>
              <a:t>값과 같아지는걸 </a:t>
            </a:r>
            <a:r>
              <a:rPr lang="ko-KR" altLang="en-US" sz="1200" dirty="0" err="1" smtClean="0">
                <a:latin typeface="+mn-ea"/>
                <a:ea typeface="+mn-ea"/>
              </a:rPr>
              <a:t>의미하는거</a:t>
            </a:r>
            <a:r>
              <a:rPr lang="ko-KR" altLang="en-US" sz="1200" dirty="0" smtClean="0">
                <a:latin typeface="+mn-ea"/>
                <a:ea typeface="+mn-ea"/>
              </a:rPr>
              <a:t> 같다</a:t>
            </a:r>
            <a:r>
              <a:rPr lang="en-US" altLang="ko-KR" sz="1200" dirty="0" smtClean="0">
                <a:latin typeface="+mn-ea"/>
                <a:ea typeface="+mn-ea"/>
              </a:rPr>
              <a:t>.)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1. GCONF</a:t>
            </a:r>
            <a:r>
              <a:rPr lang="ko-KR" altLang="en-US" sz="1200" dirty="0" smtClean="0">
                <a:latin typeface="+mn-ea"/>
                <a:ea typeface="+mn-ea"/>
              </a:rPr>
              <a:t>의 </a:t>
            </a:r>
            <a:r>
              <a:rPr lang="en-US" altLang="ko-KR" sz="1200" dirty="0" err="1" smtClean="0">
                <a:latin typeface="+mn-ea"/>
                <a:ea typeface="+mn-ea"/>
              </a:rPr>
              <a:t>en_pwm_mode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err="1" smtClean="0">
                <a:latin typeface="+mn-ea"/>
                <a:ea typeface="+mn-ea"/>
              </a:rPr>
              <a:t>비트를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2. PWMCONF</a:t>
            </a:r>
            <a:r>
              <a:rPr lang="ko-KR" altLang="en-US" sz="1200" dirty="0" smtClean="0">
                <a:latin typeface="+mn-ea"/>
                <a:ea typeface="+mn-ea"/>
              </a:rPr>
              <a:t>의 </a:t>
            </a:r>
            <a:r>
              <a:rPr lang="en-US" altLang="ko-KR" sz="1200" dirty="0" err="1" smtClean="0">
                <a:latin typeface="+mn-ea"/>
                <a:ea typeface="+mn-ea"/>
              </a:rPr>
              <a:t>pwm_autoscale</a:t>
            </a:r>
            <a:r>
              <a:rPr lang="ko-KR" altLang="en-US" sz="1200" dirty="0" smtClean="0">
                <a:latin typeface="+mn-ea"/>
                <a:ea typeface="+mn-ea"/>
              </a:rPr>
              <a:t>과 </a:t>
            </a:r>
            <a:r>
              <a:rPr lang="en-US" altLang="ko-KR" sz="1200" dirty="0" err="1" smtClean="0">
                <a:latin typeface="+mn-ea"/>
                <a:ea typeface="+mn-ea"/>
              </a:rPr>
              <a:t>pwm_autograd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err="1" smtClean="0">
                <a:latin typeface="+mn-ea"/>
                <a:ea typeface="+mn-ea"/>
              </a:rPr>
              <a:t>비트를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3. PWMCONF</a:t>
            </a:r>
            <a:r>
              <a:rPr lang="ko-KR" altLang="en-US" sz="1200" dirty="0" smtClean="0">
                <a:latin typeface="+mn-ea"/>
                <a:ea typeface="+mn-ea"/>
              </a:rPr>
              <a:t>의 </a:t>
            </a:r>
            <a:r>
              <a:rPr lang="en-US" altLang="ko-KR" sz="1200" dirty="0" smtClean="0">
                <a:latin typeface="+mn-ea"/>
                <a:ea typeface="+mn-ea"/>
              </a:rPr>
              <a:t>PWM_FREQ </a:t>
            </a:r>
            <a:r>
              <a:rPr lang="ko-KR" altLang="en-US" sz="1200" dirty="0" smtClean="0">
                <a:latin typeface="+mn-ea"/>
                <a:ea typeface="+mn-ea"/>
              </a:rPr>
              <a:t>값을 </a:t>
            </a:r>
            <a:r>
              <a:rPr lang="en-US" altLang="ko-KR" sz="1200" dirty="0" smtClean="0">
                <a:latin typeface="+mn-ea"/>
                <a:ea typeface="+mn-ea"/>
              </a:rPr>
              <a:t>20~40kHz</a:t>
            </a:r>
            <a:r>
              <a:rPr lang="ko-KR" altLang="en-US" sz="1200" dirty="0" smtClean="0">
                <a:latin typeface="+mn-ea"/>
                <a:ea typeface="+mn-ea"/>
              </a:rPr>
              <a:t>로 </a:t>
            </a:r>
            <a:r>
              <a:rPr lang="ko-KR" altLang="en-US" sz="1200" dirty="0" err="1" smtClean="0">
                <a:latin typeface="+mn-ea"/>
                <a:ea typeface="+mn-ea"/>
              </a:rPr>
              <a:t>세팅</a:t>
            </a:r>
            <a:endParaRPr lang="en-US" altLang="ko-KR" sz="8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4. CHOPCONF</a:t>
            </a:r>
            <a:r>
              <a:rPr lang="ko-KR" altLang="en-US" sz="1200" dirty="0" smtClean="0">
                <a:latin typeface="+mn-ea"/>
                <a:ea typeface="+mn-ea"/>
              </a:rPr>
              <a:t>를 기본값으로 </a:t>
            </a:r>
            <a:r>
              <a:rPr lang="ko-KR" altLang="en-US" sz="1200" dirty="0" err="1" smtClean="0">
                <a:latin typeface="+mn-ea"/>
                <a:ea typeface="+mn-ea"/>
              </a:rPr>
              <a:t>세팅</a:t>
            </a:r>
            <a:r>
              <a:rPr lang="en-US" altLang="ko-KR" sz="1200" dirty="0" smtClean="0">
                <a:latin typeface="+mn-ea"/>
                <a:ea typeface="+mn-ea"/>
              </a:rPr>
              <a:t>(0x10410150)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5. AT </a:t>
            </a:r>
            <a:r>
              <a:rPr lang="ko-KR" altLang="en-US" sz="1200" dirty="0" smtClean="0">
                <a:latin typeface="+mn-ea"/>
                <a:ea typeface="+mn-ea"/>
              </a:rPr>
              <a:t>프로시저 실행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5.1 AT#1 : IHOLD</a:t>
            </a:r>
            <a:r>
              <a:rPr lang="ko-KR" altLang="en-US" sz="1200" dirty="0" smtClean="0">
                <a:latin typeface="+mn-ea"/>
                <a:ea typeface="+mn-ea"/>
              </a:rPr>
              <a:t>를 </a:t>
            </a:r>
            <a:r>
              <a:rPr lang="en-US" altLang="ko-KR" sz="1200" dirty="0" smtClean="0">
                <a:latin typeface="+mn-ea"/>
                <a:ea typeface="+mn-ea"/>
              </a:rPr>
              <a:t>IRUN</a:t>
            </a:r>
            <a:r>
              <a:rPr lang="ko-KR" altLang="en-US" sz="1200" dirty="0" smtClean="0">
                <a:latin typeface="+mn-ea"/>
                <a:ea typeface="+mn-ea"/>
              </a:rPr>
              <a:t>과 동일하게 세팅하고 </a:t>
            </a:r>
            <a:r>
              <a:rPr lang="en-US" altLang="ko-KR" sz="1200" dirty="0" smtClean="0">
                <a:latin typeface="+mn-ea"/>
                <a:ea typeface="+mn-ea"/>
              </a:rPr>
              <a:t>130ms </a:t>
            </a:r>
            <a:r>
              <a:rPr lang="ko-KR" altLang="en-US" sz="1200" dirty="0" smtClean="0">
                <a:latin typeface="+mn-ea"/>
                <a:ea typeface="+mn-ea"/>
              </a:rPr>
              <a:t>이상 대기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            </a:t>
            </a:r>
            <a:r>
              <a:rPr lang="en-US" altLang="ko-KR" sz="1200" b="1" dirty="0" smtClean="0">
                <a:latin typeface="+mn-ea"/>
                <a:ea typeface="+mn-ea"/>
              </a:rPr>
              <a:t>PWM_OFS_AUTO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값 설정됨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5.2 AT#2 : 60~300 RPM</a:t>
            </a:r>
            <a:r>
              <a:rPr lang="ko-KR" altLang="en-US" sz="1200" dirty="0" smtClean="0">
                <a:latin typeface="+mn-ea"/>
                <a:ea typeface="+mn-ea"/>
              </a:rPr>
              <a:t>정도로 설정한 </a:t>
            </a:r>
            <a:r>
              <a:rPr lang="en-US" altLang="ko-KR" sz="1200" dirty="0" smtClean="0">
                <a:latin typeface="+mn-ea"/>
                <a:ea typeface="+mn-ea"/>
              </a:rPr>
              <a:t>IRUN</a:t>
            </a:r>
            <a:r>
              <a:rPr lang="ko-KR" altLang="en-US" sz="1200" dirty="0" smtClean="0">
                <a:latin typeface="+mn-ea"/>
                <a:ea typeface="+mn-ea"/>
              </a:rPr>
              <a:t>의 풀 커런트를 흘릴 정도로 구동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            </a:t>
            </a:r>
            <a:r>
              <a:rPr lang="ko-KR" altLang="en-US" sz="1200" dirty="0" smtClean="0">
                <a:latin typeface="+mn-ea"/>
                <a:ea typeface="+mn-ea"/>
              </a:rPr>
              <a:t>모터를 최소 </a:t>
            </a:r>
            <a:r>
              <a:rPr lang="ko-KR" altLang="en-US" sz="1200" dirty="0" err="1" smtClean="0">
                <a:latin typeface="+mn-ea"/>
                <a:ea typeface="+mn-ea"/>
              </a:rPr>
              <a:t>반바퀴</a:t>
            </a:r>
            <a:r>
              <a:rPr lang="ko-KR" altLang="en-US" sz="1200" dirty="0" smtClean="0">
                <a:latin typeface="+mn-ea"/>
                <a:ea typeface="+mn-ea"/>
              </a:rPr>
              <a:t> 이상 </a:t>
            </a:r>
            <a:r>
              <a:rPr lang="ko-KR" altLang="en-US" sz="1200" dirty="0" err="1" smtClean="0">
                <a:latin typeface="+mn-ea"/>
                <a:ea typeface="+mn-ea"/>
              </a:rPr>
              <a:t>돌려야한다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            </a:t>
            </a:r>
            <a:r>
              <a:rPr lang="en-US" altLang="ko-KR" sz="1200" b="1" dirty="0" smtClean="0">
                <a:latin typeface="+mn-ea"/>
                <a:ea typeface="+mn-ea"/>
              </a:rPr>
              <a:t>PWM_GRAD_AUTO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값 설정됨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6. </a:t>
            </a:r>
            <a:r>
              <a:rPr lang="ko-KR" altLang="en-US" sz="1200" dirty="0" smtClean="0">
                <a:latin typeface="+mn-ea"/>
                <a:ea typeface="+mn-ea"/>
              </a:rPr>
              <a:t>속도를 </a:t>
            </a:r>
            <a:r>
              <a:rPr lang="en-US" altLang="ko-KR" sz="1200" dirty="0" smtClean="0">
                <a:latin typeface="+mn-ea"/>
                <a:ea typeface="+mn-ea"/>
              </a:rPr>
              <a:t>0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-&gt; </a:t>
            </a:r>
            <a:r>
              <a:rPr lang="ko-KR" altLang="en-US" sz="1200" dirty="0" smtClean="0">
                <a:latin typeface="+mn-ea"/>
                <a:ea typeface="+mn-ea"/>
              </a:rPr>
              <a:t>최대속도 </a:t>
            </a:r>
            <a:r>
              <a:rPr lang="en-US" altLang="ko-KR" sz="1200" dirty="0" smtClean="0">
                <a:latin typeface="+mn-ea"/>
                <a:ea typeface="+mn-ea"/>
              </a:rPr>
              <a:t>-&gt; 0 </a:t>
            </a:r>
            <a:r>
              <a:rPr lang="ko-KR" altLang="en-US" sz="1200" dirty="0" err="1" smtClean="0">
                <a:latin typeface="+mn-ea"/>
                <a:ea typeface="+mn-ea"/>
              </a:rPr>
              <a:t>천친히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err="1" smtClean="0">
                <a:latin typeface="+mn-ea"/>
                <a:ea typeface="+mn-ea"/>
              </a:rPr>
              <a:t>가감속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  <a:r>
              <a:rPr lang="ko-KR" altLang="en-US" sz="1200" dirty="0" smtClean="0">
                <a:latin typeface="+mn-ea"/>
                <a:ea typeface="+mn-ea"/>
              </a:rPr>
              <a:t>성능 적당한지 체크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  - </a:t>
            </a:r>
            <a:r>
              <a:rPr lang="en-US" altLang="ko-KR" sz="1200" dirty="0" err="1" smtClean="0">
                <a:latin typeface="+mn-ea"/>
                <a:ea typeface="+mn-ea"/>
              </a:rPr>
              <a:t>spreadCycle</a:t>
            </a:r>
            <a:r>
              <a:rPr lang="ko-KR" altLang="en-US" sz="1200" dirty="0" smtClean="0">
                <a:latin typeface="+mn-ea"/>
                <a:ea typeface="+mn-ea"/>
              </a:rPr>
              <a:t>로 전환되는 속도를 변경하고 </a:t>
            </a:r>
            <a:r>
              <a:rPr lang="en-US" altLang="ko-KR" sz="1200" dirty="0" smtClean="0">
                <a:latin typeface="+mn-ea"/>
                <a:ea typeface="+mn-ea"/>
              </a:rPr>
              <a:t>TPWMTHRS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err="1" smtClean="0">
                <a:latin typeface="+mn-ea"/>
                <a:ea typeface="+mn-ea"/>
              </a:rPr>
              <a:t>세팅한다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7. </a:t>
            </a:r>
            <a:r>
              <a:rPr lang="ko-KR" altLang="en-US" sz="1200" dirty="0" smtClean="0">
                <a:latin typeface="+mn-ea"/>
              </a:rPr>
              <a:t>속도를 </a:t>
            </a:r>
            <a:r>
              <a:rPr lang="en-US" altLang="ko-KR" sz="1200" dirty="0" smtClean="0">
                <a:latin typeface="+mn-ea"/>
              </a:rPr>
              <a:t>0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-&gt; </a:t>
            </a:r>
            <a:r>
              <a:rPr lang="ko-KR" altLang="en-US" sz="1200" dirty="0" smtClean="0">
                <a:latin typeface="+mn-ea"/>
              </a:rPr>
              <a:t>최대속도 </a:t>
            </a:r>
            <a:r>
              <a:rPr lang="en-US" altLang="ko-KR" sz="1200" dirty="0" smtClean="0">
                <a:latin typeface="+mn-ea"/>
              </a:rPr>
              <a:t>-&gt; 0 </a:t>
            </a:r>
            <a:r>
              <a:rPr lang="ko-KR" altLang="en-US" sz="1200" dirty="0" err="1" smtClean="0">
                <a:latin typeface="+mn-ea"/>
              </a:rPr>
              <a:t>천친히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 err="1" smtClean="0">
                <a:latin typeface="+mn-ea"/>
              </a:rPr>
              <a:t>가감속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  - </a:t>
            </a:r>
            <a:r>
              <a:rPr lang="ko-KR" altLang="en-US" sz="1200" dirty="0" err="1" smtClean="0">
                <a:latin typeface="+mn-ea"/>
                <a:ea typeface="+mn-ea"/>
              </a:rPr>
              <a:t>감속시</a:t>
            </a:r>
            <a:r>
              <a:rPr lang="ko-KR" altLang="en-US" sz="1200" dirty="0" smtClean="0">
                <a:latin typeface="+mn-ea"/>
                <a:ea typeface="+mn-ea"/>
              </a:rPr>
              <a:t> 코일 전류 </a:t>
            </a:r>
            <a:r>
              <a:rPr lang="ko-KR" altLang="en-US" sz="1200" dirty="0" err="1" smtClean="0">
                <a:latin typeface="+mn-ea"/>
                <a:ea typeface="+mn-ea"/>
              </a:rPr>
              <a:t>오버샷</a:t>
            </a:r>
            <a:r>
              <a:rPr lang="ko-KR" altLang="en-US" sz="1200" dirty="0" smtClean="0">
                <a:latin typeface="+mn-ea"/>
                <a:ea typeface="+mn-ea"/>
              </a:rPr>
              <a:t> 발생시 </a:t>
            </a:r>
            <a:r>
              <a:rPr lang="en-US" altLang="ko-KR" sz="1200" dirty="0" smtClean="0">
                <a:latin typeface="+mn-ea"/>
                <a:ea typeface="+mn-ea"/>
              </a:rPr>
              <a:t>PWMCONF</a:t>
            </a:r>
            <a:r>
              <a:rPr lang="ko-KR" altLang="en-US" sz="1200" dirty="0" smtClean="0">
                <a:latin typeface="+mn-ea"/>
                <a:ea typeface="+mn-ea"/>
              </a:rPr>
              <a:t>의 </a:t>
            </a:r>
            <a:r>
              <a:rPr lang="en-US" altLang="ko-KR" sz="1200" dirty="0" smtClean="0">
                <a:latin typeface="+mn-ea"/>
                <a:ea typeface="+mn-ea"/>
              </a:rPr>
              <a:t>PWM_LIM </a:t>
            </a:r>
            <a:r>
              <a:rPr lang="ko-KR" altLang="en-US" sz="1200" dirty="0" smtClean="0">
                <a:latin typeface="+mn-ea"/>
                <a:ea typeface="+mn-ea"/>
              </a:rPr>
              <a:t>값을 감소</a:t>
            </a:r>
            <a:r>
              <a:rPr lang="en-US" altLang="ko-KR" sz="1200" dirty="0" smtClean="0">
                <a:latin typeface="+mn-ea"/>
                <a:ea typeface="+mn-ea"/>
              </a:rPr>
              <a:t>(5</a:t>
            </a:r>
            <a:r>
              <a:rPr lang="ko-KR" altLang="en-US" sz="1200" dirty="0" smtClean="0">
                <a:latin typeface="+mn-ea"/>
                <a:ea typeface="+mn-ea"/>
              </a:rPr>
              <a:t>이하 </a:t>
            </a:r>
            <a:r>
              <a:rPr lang="en-US" altLang="ko-KR" sz="1200" dirty="0" smtClean="0">
                <a:latin typeface="+mn-ea"/>
                <a:ea typeface="+mn-ea"/>
              </a:rPr>
              <a:t>x)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8. </a:t>
            </a:r>
            <a:r>
              <a:rPr lang="ko-KR" altLang="en-US" sz="1200" dirty="0" smtClean="0">
                <a:latin typeface="+mn-ea"/>
                <a:ea typeface="+mn-ea"/>
              </a:rPr>
              <a:t>모터 </a:t>
            </a:r>
            <a:r>
              <a:rPr lang="ko-KR" altLang="en-US" sz="1200" dirty="0" err="1" smtClean="0">
                <a:latin typeface="+mn-ea"/>
                <a:ea typeface="+mn-ea"/>
              </a:rPr>
              <a:t>정지시</a:t>
            </a:r>
            <a:r>
              <a:rPr lang="ko-KR" altLang="en-US" sz="1200" dirty="0" smtClean="0">
                <a:latin typeface="+mn-ea"/>
                <a:ea typeface="+mn-ea"/>
              </a:rPr>
              <a:t> 설정된 </a:t>
            </a:r>
            <a:r>
              <a:rPr lang="en-US" altLang="ko-KR" sz="1200" dirty="0" smtClean="0">
                <a:latin typeface="+mn-ea"/>
                <a:ea typeface="+mn-ea"/>
              </a:rPr>
              <a:t>IHOLD</a:t>
            </a:r>
            <a:r>
              <a:rPr lang="ko-KR" altLang="en-US" sz="1200" dirty="0" smtClean="0">
                <a:latin typeface="+mn-ea"/>
                <a:ea typeface="+mn-ea"/>
              </a:rPr>
              <a:t>와 동일한 전류가 흐르나</a:t>
            </a:r>
            <a:r>
              <a:rPr lang="en-US" altLang="ko-KR" sz="1200" dirty="0" smtClean="0">
                <a:latin typeface="+mn-ea"/>
                <a:ea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  - CHOPCONF</a:t>
            </a:r>
            <a:r>
              <a:rPr lang="ko-KR" altLang="en-US" sz="1200" dirty="0" smtClean="0">
                <a:latin typeface="+mn-ea"/>
                <a:ea typeface="+mn-ea"/>
              </a:rPr>
              <a:t>의 </a:t>
            </a:r>
            <a:r>
              <a:rPr lang="en-US" altLang="ko-KR" sz="1200" dirty="0" err="1" smtClean="0">
                <a:latin typeface="+mn-ea"/>
                <a:ea typeface="+mn-ea"/>
              </a:rPr>
              <a:t>tbl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또는 </a:t>
            </a:r>
            <a:r>
              <a:rPr lang="en-US" altLang="ko-KR" sz="1200" dirty="0" smtClean="0">
                <a:latin typeface="+mn-ea"/>
                <a:ea typeface="+mn-ea"/>
              </a:rPr>
              <a:t>PWMCONF</a:t>
            </a:r>
            <a:r>
              <a:rPr lang="ko-KR" altLang="en-US" sz="1200" dirty="0" smtClean="0">
                <a:latin typeface="+mn-ea"/>
                <a:ea typeface="+mn-ea"/>
              </a:rPr>
              <a:t>의 </a:t>
            </a:r>
            <a:r>
              <a:rPr lang="en-US" altLang="ko-KR" sz="1200" dirty="0" err="1" smtClean="0">
                <a:latin typeface="+mn-ea"/>
                <a:ea typeface="+mn-ea"/>
              </a:rPr>
              <a:t>pwm_freq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감소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*. DRV_STATUS</a:t>
            </a:r>
            <a:r>
              <a:rPr lang="ko-KR" altLang="en-US" sz="1200" dirty="0" smtClean="0">
                <a:latin typeface="+mn-ea"/>
                <a:ea typeface="+mn-ea"/>
              </a:rPr>
              <a:t>의 </a:t>
            </a:r>
            <a:r>
              <a:rPr lang="en-US" altLang="ko-KR" sz="1200" dirty="0" smtClean="0">
                <a:latin typeface="+mn-ea"/>
                <a:ea typeface="+mn-ea"/>
              </a:rPr>
              <a:t>stealth </a:t>
            </a:r>
            <a:r>
              <a:rPr lang="ko-KR" altLang="en-US" sz="1200" dirty="0" smtClean="0">
                <a:latin typeface="+mn-ea"/>
                <a:ea typeface="+mn-ea"/>
              </a:rPr>
              <a:t>비트로 동작상태 확인 가능함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2. Board Schematic</a:t>
            </a:r>
            <a:endParaRPr kumimoji="0"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188913" y="1065212"/>
            <a:ext cx="6416675" cy="93545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6 bit </a:t>
            </a:r>
            <a:r>
              <a:rPr lang="ko-KR" altLang="en-US" sz="1200" dirty="0" smtClean="0">
                <a:solidFill>
                  <a:schemeClr val="tx1"/>
                </a:solidFill>
              </a:rPr>
              <a:t>어드레스 스위치</a:t>
            </a:r>
            <a:r>
              <a:rPr lang="en-US" altLang="ko-KR" sz="1200" dirty="0" smtClean="0">
                <a:solidFill>
                  <a:schemeClr val="tx1"/>
                </a:solidFill>
              </a:rPr>
              <a:t>(0~63)</a:t>
            </a:r>
          </a:p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CON2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에 점퍼를 사용하여 부트모드 설정 가능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MCU reset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버튼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48" name="TextBox 2"/>
          <p:cNvSpPr txBox="1">
            <a:spLocks noChangeArrowheads="1"/>
          </p:cNvSpPr>
          <p:nvPr/>
        </p:nvSpPr>
        <p:spPr bwMode="auto">
          <a:xfrm>
            <a:off x="39688" y="646113"/>
            <a:ext cx="4276725" cy="277812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TMC5160 1ch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보드 블록 다이어그램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887" y="2408654"/>
            <a:ext cx="6447473" cy="4560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2. Board Schematic</a:t>
            </a:r>
            <a:endParaRPr kumimoji="0"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188913" y="1065213"/>
            <a:ext cx="6416675" cy="6477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USB Serial, Isolated RS485, 16Kbit FRAM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48" name="TextBox 2"/>
          <p:cNvSpPr txBox="1">
            <a:spLocks noChangeArrowheads="1"/>
          </p:cNvSpPr>
          <p:nvPr/>
        </p:nvSpPr>
        <p:spPr bwMode="auto">
          <a:xfrm>
            <a:off x="39688" y="646113"/>
            <a:ext cx="4276725" cy="277812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TMC5160 1ch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보드 블록 다이어그램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887" y="1976606"/>
            <a:ext cx="6447473" cy="4560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2. Board Schematic</a:t>
            </a:r>
            <a:endParaRPr kumimoji="0"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188913" y="1065212"/>
            <a:ext cx="6416675" cy="1007467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외장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FET STD25NF10 : max. 100V/25A</a:t>
            </a:r>
          </a:p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TMC5160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내장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클럭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or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외부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16MHz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선택 가능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기본 설정으로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SPI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인터페이스로 모션 컨트롤러 사용하도록 설정됨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48" name="TextBox 2"/>
          <p:cNvSpPr txBox="1">
            <a:spLocks noChangeArrowheads="1"/>
          </p:cNvSpPr>
          <p:nvPr/>
        </p:nvSpPr>
        <p:spPr bwMode="auto">
          <a:xfrm>
            <a:off x="39688" y="646113"/>
            <a:ext cx="4276725" cy="277812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TMC5160 1ch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보드 블록 다이어그램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887" y="2408654"/>
            <a:ext cx="6447473" cy="4560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2. Board Schematic</a:t>
            </a:r>
            <a:endParaRPr kumimoji="0"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188913" y="1065213"/>
            <a:ext cx="6416675" cy="6477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Ref Switch 4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개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(Sensor 0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과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Sensor 1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은 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TMC5160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에 연결 가능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24V or 5V selectable General Purpose Output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48" name="TextBox 2"/>
          <p:cNvSpPr txBox="1">
            <a:spLocks noChangeArrowheads="1"/>
          </p:cNvSpPr>
          <p:nvPr/>
        </p:nvSpPr>
        <p:spPr bwMode="auto">
          <a:xfrm>
            <a:off x="39688" y="646113"/>
            <a:ext cx="4276725" cy="277812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TMC5160 1ch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보드 블록 다이어그램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887" y="1976606"/>
            <a:ext cx="6447473" cy="4560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2. Board Schematic</a:t>
            </a:r>
            <a:endParaRPr kumimoji="0"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188913" y="1065213"/>
            <a:ext cx="6416675" cy="6477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Mount Hole </a:t>
            </a:r>
            <a:r>
              <a:rPr lang="ko-KR" altLang="en-US" sz="1200" dirty="0" smtClean="0">
                <a:solidFill>
                  <a:schemeClr val="tx1"/>
                </a:solidFill>
              </a:rPr>
              <a:t>드릴 홀 지름 </a:t>
            </a:r>
            <a:r>
              <a:rPr lang="en-US" altLang="ko-KR" sz="1200" dirty="0" smtClean="0">
                <a:solidFill>
                  <a:schemeClr val="tx1"/>
                </a:solidFill>
              </a:rPr>
              <a:t>: 3.5mm</a:t>
            </a:r>
            <a:endParaRPr lang="ko-KR" altLang="en-US" sz="12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148" name="TextBox 2"/>
          <p:cNvSpPr txBox="1">
            <a:spLocks noChangeArrowheads="1"/>
          </p:cNvSpPr>
          <p:nvPr/>
        </p:nvSpPr>
        <p:spPr bwMode="auto">
          <a:xfrm>
            <a:off x="39688" y="646113"/>
            <a:ext cx="4276725" cy="277812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TMC5160 1ch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보드 블록 다이어그램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4581" y="2003276"/>
            <a:ext cx="6100763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 txBox="1">
            <a:spLocks/>
          </p:cNvSpPr>
          <p:nvPr/>
        </p:nvSpPr>
        <p:spPr bwMode="auto">
          <a:xfrm>
            <a:off x="0" y="123825"/>
            <a:ext cx="660558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/>
            <a:r>
              <a:rPr kumimoji="0" lang="en-US" altLang="ko-KR" sz="1600" dirty="0" smtClean="0"/>
              <a:t>3. Board PCB</a:t>
            </a:r>
            <a:endParaRPr kumimoji="0"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188913" y="1065213"/>
            <a:ext cx="6416675" cy="503411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 eaLnBrk="1" latin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200" dirty="0" smtClean="0">
                <a:solidFill>
                  <a:schemeClr val="tx1"/>
                </a:solidFill>
              </a:rPr>
              <a:t>해당 치수 포함됨</a:t>
            </a:r>
            <a:endParaRPr lang="ko-KR" altLang="en-US" sz="12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6148" name="TextBox 2"/>
          <p:cNvSpPr txBox="1">
            <a:spLocks noChangeArrowheads="1"/>
          </p:cNvSpPr>
          <p:nvPr/>
        </p:nvSpPr>
        <p:spPr bwMode="auto">
          <a:xfrm>
            <a:off x="39688" y="646113"/>
            <a:ext cx="4276725" cy="277812"/>
          </a:xfrm>
          <a:prstGeom prst="rect">
            <a:avLst/>
          </a:prstGeom>
          <a:solidFill>
            <a:srgbClr val="FFC000">
              <a:alpha val="56862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TMC5160 1ch </a:t>
            </a:r>
            <a:r>
              <a:rPr lang="ko-KR" altLang="en-US" sz="1200" dirty="0" smtClean="0">
                <a:latin typeface="HY헤드라인M" pitchFamily="18" charset="-127"/>
                <a:ea typeface="HY헤드라인M" pitchFamily="18" charset="-127"/>
              </a:rPr>
              <a:t>보드 </a:t>
            </a:r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Top Layer</a:t>
            </a: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971" y="1621854"/>
            <a:ext cx="5267325" cy="786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직선 연결선 6"/>
          <p:cNvCxnSpPr/>
          <p:nvPr/>
        </p:nvCxnSpPr>
        <p:spPr>
          <a:xfrm>
            <a:off x="1412776" y="5279699"/>
            <a:ext cx="5328592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53">
      <a:dk1>
        <a:sysClr val="windowText" lastClr="000000"/>
      </a:dk1>
      <a:lt1>
        <a:sysClr val="window" lastClr="FFFFFF"/>
      </a:lt1>
      <a:dk2>
        <a:srgbClr val="1F497D"/>
      </a:dk2>
      <a:lt2>
        <a:srgbClr val="9999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28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45426</TotalTime>
  <Words>2536</Words>
  <Application>Microsoft Office PowerPoint</Application>
  <PresentationFormat>A4 용지(210x297mm)</PresentationFormat>
  <Paragraphs>417</Paragraphs>
  <Slides>39</Slides>
  <Notes>29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0" baseType="lpstr">
      <vt:lpstr>Office 테마</vt:lpstr>
      <vt:lpstr>Temporary Project(01)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</vt:vector>
  </TitlesOfParts>
  <Company>한양대학교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박주열</dc:creator>
  <cp:lastModifiedBy>samba</cp:lastModifiedBy>
  <cp:revision>1723</cp:revision>
  <cp:lastPrinted>2018-01-13T05:19:36Z</cp:lastPrinted>
  <dcterms:created xsi:type="dcterms:W3CDTF">2007-02-28T11:18:55Z</dcterms:created>
  <dcterms:modified xsi:type="dcterms:W3CDTF">2018-09-13T05:33:51Z</dcterms:modified>
</cp:coreProperties>
</file>